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6" r:id="rId1"/>
    <p:sldMasterId id="2147483679" r:id="rId2"/>
  </p:sldMasterIdLst>
  <p:notesMasterIdLst>
    <p:notesMasterId r:id="rId27"/>
  </p:notesMasterIdLst>
  <p:sldIdLst>
    <p:sldId id="256" r:id="rId3"/>
    <p:sldId id="257" r:id="rId4"/>
    <p:sldId id="258" r:id="rId5"/>
    <p:sldId id="302" r:id="rId6"/>
    <p:sldId id="303" r:id="rId7"/>
    <p:sldId id="261" r:id="rId8"/>
    <p:sldId id="304" r:id="rId9"/>
    <p:sldId id="305" r:id="rId10"/>
    <p:sldId id="307" r:id="rId11"/>
    <p:sldId id="308" r:id="rId12"/>
    <p:sldId id="309" r:id="rId13"/>
    <p:sldId id="265" r:id="rId14"/>
    <p:sldId id="260" r:id="rId15"/>
    <p:sldId id="291" r:id="rId16"/>
    <p:sldId id="292" r:id="rId17"/>
    <p:sldId id="297" r:id="rId18"/>
    <p:sldId id="295" r:id="rId19"/>
    <p:sldId id="269" r:id="rId20"/>
    <p:sldId id="299" r:id="rId21"/>
    <p:sldId id="300" r:id="rId22"/>
    <p:sldId id="306" r:id="rId23"/>
    <p:sldId id="310" r:id="rId24"/>
    <p:sldId id="273" r:id="rId25"/>
    <p:sldId id="301" r:id="rId2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E79"/>
    <a:srgbClr val="F2F2F2"/>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27"/>
    <p:restoredTop sz="85059" autoAdjust="0"/>
  </p:normalViewPr>
  <p:slideViewPr>
    <p:cSldViewPr snapToGrid="0" snapToObjects="1">
      <p:cViewPr varScale="1">
        <p:scale>
          <a:sx n="97" d="100"/>
          <a:sy n="97" d="100"/>
        </p:scale>
        <p:origin x="123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39072E-5B80-422A-937B-A09995939C11}" type="doc">
      <dgm:prSet loTypeId="urn:microsoft.com/office/officeart/2005/8/layout/process1" loCatId="process" qsTypeId="urn:microsoft.com/office/officeart/2005/8/quickstyle/simple1" qsCatId="simple" csTypeId="urn:microsoft.com/office/officeart/2005/8/colors/accent0_3" csCatId="mainScheme"/>
      <dgm:spPr/>
      <dgm:t>
        <a:bodyPr/>
        <a:lstStyle/>
        <a:p>
          <a:endParaRPr lang="zh-CN" altLang="en-US"/>
        </a:p>
      </dgm:t>
    </dgm:pt>
    <dgm:pt modelId="{EF321596-05D5-4B8E-9B75-2C7C60D275E2}">
      <dgm:prSet/>
      <dgm:spPr/>
      <dgm:t>
        <a:bodyPr/>
        <a:lstStyle/>
        <a:p>
          <a:r>
            <a:rPr lang="zh-CN"/>
            <a:t>识别形状信息</a:t>
          </a:r>
        </a:p>
      </dgm:t>
    </dgm:pt>
    <dgm:pt modelId="{37388197-B98C-4CCC-8269-FEEF57BCF731}" type="parTrans" cxnId="{DA2AB8A7-04B2-483E-8D01-988B23ECF75C}">
      <dgm:prSet/>
      <dgm:spPr/>
      <dgm:t>
        <a:bodyPr/>
        <a:lstStyle/>
        <a:p>
          <a:endParaRPr lang="zh-CN" altLang="en-US"/>
        </a:p>
      </dgm:t>
    </dgm:pt>
    <dgm:pt modelId="{8951B17A-B56C-4F38-BACE-D657AC6C2B6B}" type="sibTrans" cxnId="{DA2AB8A7-04B2-483E-8D01-988B23ECF75C}">
      <dgm:prSet/>
      <dgm:spPr/>
      <dgm:t>
        <a:bodyPr/>
        <a:lstStyle/>
        <a:p>
          <a:endParaRPr lang="zh-CN" altLang="en-US"/>
        </a:p>
      </dgm:t>
    </dgm:pt>
    <dgm:pt modelId="{0B187E57-E10E-4FB4-838B-374A47EC6496}">
      <dgm:prSet/>
      <dgm:spPr/>
      <dgm:t>
        <a:bodyPr/>
        <a:lstStyle/>
        <a:p>
          <a:r>
            <a:rPr lang="zh-CN"/>
            <a:t>识别高层特征</a:t>
          </a:r>
        </a:p>
      </dgm:t>
    </dgm:pt>
    <dgm:pt modelId="{6C82E336-25F1-4D2C-8DCF-172F5B3F6A22}" type="parTrans" cxnId="{6711BFE7-95DD-4C31-9527-E683DDEA4503}">
      <dgm:prSet/>
      <dgm:spPr/>
      <dgm:t>
        <a:bodyPr/>
        <a:lstStyle/>
        <a:p>
          <a:endParaRPr lang="zh-CN" altLang="en-US"/>
        </a:p>
      </dgm:t>
    </dgm:pt>
    <dgm:pt modelId="{285923A5-FAD9-402E-A37A-00281C25FD7D}" type="sibTrans" cxnId="{6711BFE7-95DD-4C31-9527-E683DDEA4503}">
      <dgm:prSet/>
      <dgm:spPr/>
      <dgm:t>
        <a:bodyPr/>
        <a:lstStyle/>
        <a:p>
          <a:endParaRPr lang="zh-CN" altLang="en-US"/>
        </a:p>
      </dgm:t>
    </dgm:pt>
    <dgm:pt modelId="{F532F4B5-7404-40F5-8138-F8CB11FD22A1}">
      <dgm:prSet/>
      <dgm:spPr/>
      <dgm:t>
        <a:bodyPr/>
        <a:lstStyle/>
        <a:p>
          <a:r>
            <a:rPr lang="zh-CN"/>
            <a:t>识别数字</a:t>
          </a:r>
        </a:p>
      </dgm:t>
    </dgm:pt>
    <dgm:pt modelId="{952650A6-1D76-47EF-8683-4903736459BB}" type="parTrans" cxnId="{87909E7E-1D99-4E2E-9165-0178129E5884}">
      <dgm:prSet/>
      <dgm:spPr/>
      <dgm:t>
        <a:bodyPr/>
        <a:lstStyle/>
        <a:p>
          <a:endParaRPr lang="zh-CN" altLang="en-US"/>
        </a:p>
      </dgm:t>
    </dgm:pt>
    <dgm:pt modelId="{B91AC1E0-7FFE-4AD6-B100-5F4E674AEA90}" type="sibTrans" cxnId="{87909E7E-1D99-4E2E-9165-0178129E5884}">
      <dgm:prSet/>
      <dgm:spPr/>
      <dgm:t>
        <a:bodyPr/>
        <a:lstStyle/>
        <a:p>
          <a:endParaRPr lang="zh-CN" altLang="en-US"/>
        </a:p>
      </dgm:t>
    </dgm:pt>
    <dgm:pt modelId="{7BABEE4D-9E41-4120-B83D-EDA997541F1A}" type="pres">
      <dgm:prSet presAssocID="{D739072E-5B80-422A-937B-A09995939C11}" presName="Name0" presStyleCnt="0">
        <dgm:presLayoutVars>
          <dgm:dir/>
          <dgm:resizeHandles val="exact"/>
        </dgm:presLayoutVars>
      </dgm:prSet>
      <dgm:spPr/>
    </dgm:pt>
    <dgm:pt modelId="{97F31FC0-8F84-46CC-B5EC-5FF480FB89C0}" type="pres">
      <dgm:prSet presAssocID="{EF321596-05D5-4B8E-9B75-2C7C60D275E2}" presName="node" presStyleLbl="node1" presStyleIdx="0" presStyleCnt="3">
        <dgm:presLayoutVars>
          <dgm:bulletEnabled val="1"/>
        </dgm:presLayoutVars>
      </dgm:prSet>
      <dgm:spPr/>
    </dgm:pt>
    <dgm:pt modelId="{8FB63382-B24A-4593-A715-69CFB3D29158}" type="pres">
      <dgm:prSet presAssocID="{8951B17A-B56C-4F38-BACE-D657AC6C2B6B}" presName="sibTrans" presStyleLbl="sibTrans2D1" presStyleIdx="0" presStyleCnt="2"/>
      <dgm:spPr/>
    </dgm:pt>
    <dgm:pt modelId="{7483C59F-BBDA-4CF6-81A0-B674DC30434D}" type="pres">
      <dgm:prSet presAssocID="{8951B17A-B56C-4F38-BACE-D657AC6C2B6B}" presName="connectorText" presStyleLbl="sibTrans2D1" presStyleIdx="0" presStyleCnt="2"/>
      <dgm:spPr/>
    </dgm:pt>
    <dgm:pt modelId="{7DA2178C-F024-4F1D-A416-45EEC8F097C0}" type="pres">
      <dgm:prSet presAssocID="{0B187E57-E10E-4FB4-838B-374A47EC6496}" presName="node" presStyleLbl="node1" presStyleIdx="1" presStyleCnt="3">
        <dgm:presLayoutVars>
          <dgm:bulletEnabled val="1"/>
        </dgm:presLayoutVars>
      </dgm:prSet>
      <dgm:spPr/>
    </dgm:pt>
    <dgm:pt modelId="{D62C124C-3A27-4199-9983-39BF40CA35BF}" type="pres">
      <dgm:prSet presAssocID="{285923A5-FAD9-402E-A37A-00281C25FD7D}" presName="sibTrans" presStyleLbl="sibTrans2D1" presStyleIdx="1" presStyleCnt="2"/>
      <dgm:spPr/>
    </dgm:pt>
    <dgm:pt modelId="{EC3447B7-95E5-4FF4-9FAD-2C7D4ABA56E7}" type="pres">
      <dgm:prSet presAssocID="{285923A5-FAD9-402E-A37A-00281C25FD7D}" presName="connectorText" presStyleLbl="sibTrans2D1" presStyleIdx="1" presStyleCnt="2"/>
      <dgm:spPr/>
    </dgm:pt>
    <dgm:pt modelId="{8F8CE3D8-AC7C-4DB8-98C0-6D65042ECCD0}" type="pres">
      <dgm:prSet presAssocID="{F532F4B5-7404-40F5-8138-F8CB11FD22A1}" presName="node" presStyleLbl="node1" presStyleIdx="2" presStyleCnt="3">
        <dgm:presLayoutVars>
          <dgm:bulletEnabled val="1"/>
        </dgm:presLayoutVars>
      </dgm:prSet>
      <dgm:spPr/>
    </dgm:pt>
  </dgm:ptLst>
  <dgm:cxnLst>
    <dgm:cxn modelId="{2A96B315-F10F-4A59-A12B-BC6AE6561006}" type="presOf" srcId="{285923A5-FAD9-402E-A37A-00281C25FD7D}" destId="{EC3447B7-95E5-4FF4-9FAD-2C7D4ABA56E7}" srcOrd="1" destOrd="0" presId="urn:microsoft.com/office/officeart/2005/8/layout/process1"/>
    <dgm:cxn modelId="{8AC1DB60-F0A9-4C46-9483-C346D93E7238}" type="presOf" srcId="{8951B17A-B56C-4F38-BACE-D657AC6C2B6B}" destId="{8FB63382-B24A-4593-A715-69CFB3D29158}" srcOrd="0" destOrd="0" presId="urn:microsoft.com/office/officeart/2005/8/layout/process1"/>
    <dgm:cxn modelId="{F1D27258-F0F5-49C9-BFBF-3F9E2BB7B1FA}" type="presOf" srcId="{EF321596-05D5-4B8E-9B75-2C7C60D275E2}" destId="{97F31FC0-8F84-46CC-B5EC-5FF480FB89C0}" srcOrd="0" destOrd="0" presId="urn:microsoft.com/office/officeart/2005/8/layout/process1"/>
    <dgm:cxn modelId="{1CEB097C-D037-4CC3-B5BC-9C299875B963}" type="presOf" srcId="{285923A5-FAD9-402E-A37A-00281C25FD7D}" destId="{D62C124C-3A27-4199-9983-39BF40CA35BF}" srcOrd="0" destOrd="0" presId="urn:microsoft.com/office/officeart/2005/8/layout/process1"/>
    <dgm:cxn modelId="{87909E7E-1D99-4E2E-9165-0178129E5884}" srcId="{D739072E-5B80-422A-937B-A09995939C11}" destId="{F532F4B5-7404-40F5-8138-F8CB11FD22A1}" srcOrd="2" destOrd="0" parTransId="{952650A6-1D76-47EF-8683-4903736459BB}" sibTransId="{B91AC1E0-7FFE-4AD6-B100-5F4E674AEA90}"/>
    <dgm:cxn modelId="{662D3DA1-99D5-4C6F-BDDA-F24FD302608A}" type="presOf" srcId="{D739072E-5B80-422A-937B-A09995939C11}" destId="{7BABEE4D-9E41-4120-B83D-EDA997541F1A}" srcOrd="0" destOrd="0" presId="urn:microsoft.com/office/officeart/2005/8/layout/process1"/>
    <dgm:cxn modelId="{0ACC08A2-D32F-414F-B6C8-3DDD6DFA428E}" type="presOf" srcId="{F532F4B5-7404-40F5-8138-F8CB11FD22A1}" destId="{8F8CE3D8-AC7C-4DB8-98C0-6D65042ECCD0}" srcOrd="0" destOrd="0" presId="urn:microsoft.com/office/officeart/2005/8/layout/process1"/>
    <dgm:cxn modelId="{DA2AB8A7-04B2-483E-8D01-988B23ECF75C}" srcId="{D739072E-5B80-422A-937B-A09995939C11}" destId="{EF321596-05D5-4B8E-9B75-2C7C60D275E2}" srcOrd="0" destOrd="0" parTransId="{37388197-B98C-4CCC-8269-FEEF57BCF731}" sibTransId="{8951B17A-B56C-4F38-BACE-D657AC6C2B6B}"/>
    <dgm:cxn modelId="{92AEB8C0-A7EA-4AEF-8B57-22927D69B3EE}" type="presOf" srcId="{8951B17A-B56C-4F38-BACE-D657AC6C2B6B}" destId="{7483C59F-BBDA-4CF6-81A0-B674DC30434D}" srcOrd="1" destOrd="0" presId="urn:microsoft.com/office/officeart/2005/8/layout/process1"/>
    <dgm:cxn modelId="{6711BFE7-95DD-4C31-9527-E683DDEA4503}" srcId="{D739072E-5B80-422A-937B-A09995939C11}" destId="{0B187E57-E10E-4FB4-838B-374A47EC6496}" srcOrd="1" destOrd="0" parTransId="{6C82E336-25F1-4D2C-8DCF-172F5B3F6A22}" sibTransId="{285923A5-FAD9-402E-A37A-00281C25FD7D}"/>
    <dgm:cxn modelId="{B79FBDF8-0E6A-4490-9F14-90FB142286C7}" type="presOf" srcId="{0B187E57-E10E-4FB4-838B-374A47EC6496}" destId="{7DA2178C-F024-4F1D-A416-45EEC8F097C0}" srcOrd="0" destOrd="0" presId="urn:microsoft.com/office/officeart/2005/8/layout/process1"/>
    <dgm:cxn modelId="{9A0DEF85-AE9C-4655-BB30-BC37FB257BE7}" type="presParOf" srcId="{7BABEE4D-9E41-4120-B83D-EDA997541F1A}" destId="{97F31FC0-8F84-46CC-B5EC-5FF480FB89C0}" srcOrd="0" destOrd="0" presId="urn:microsoft.com/office/officeart/2005/8/layout/process1"/>
    <dgm:cxn modelId="{AEF925CC-C56E-4819-A1C4-268FD4A16215}" type="presParOf" srcId="{7BABEE4D-9E41-4120-B83D-EDA997541F1A}" destId="{8FB63382-B24A-4593-A715-69CFB3D29158}" srcOrd="1" destOrd="0" presId="urn:microsoft.com/office/officeart/2005/8/layout/process1"/>
    <dgm:cxn modelId="{DAFAA842-373A-4F29-902B-7000C7626342}" type="presParOf" srcId="{8FB63382-B24A-4593-A715-69CFB3D29158}" destId="{7483C59F-BBDA-4CF6-81A0-B674DC30434D}" srcOrd="0" destOrd="0" presId="urn:microsoft.com/office/officeart/2005/8/layout/process1"/>
    <dgm:cxn modelId="{BF24F781-DD79-4D85-BAC1-E8C55F3A250A}" type="presParOf" srcId="{7BABEE4D-9E41-4120-B83D-EDA997541F1A}" destId="{7DA2178C-F024-4F1D-A416-45EEC8F097C0}" srcOrd="2" destOrd="0" presId="urn:microsoft.com/office/officeart/2005/8/layout/process1"/>
    <dgm:cxn modelId="{B976CE19-1F73-40D1-A3B6-D2775C944FCE}" type="presParOf" srcId="{7BABEE4D-9E41-4120-B83D-EDA997541F1A}" destId="{D62C124C-3A27-4199-9983-39BF40CA35BF}" srcOrd="3" destOrd="0" presId="urn:microsoft.com/office/officeart/2005/8/layout/process1"/>
    <dgm:cxn modelId="{318BA0EA-FFDB-4125-A510-CB78C7B9A1B2}" type="presParOf" srcId="{D62C124C-3A27-4199-9983-39BF40CA35BF}" destId="{EC3447B7-95E5-4FF4-9FAD-2C7D4ABA56E7}" srcOrd="0" destOrd="0" presId="urn:microsoft.com/office/officeart/2005/8/layout/process1"/>
    <dgm:cxn modelId="{447E3CD5-EC3C-4536-A15D-C5E425ECC25C}" type="presParOf" srcId="{7BABEE4D-9E41-4120-B83D-EDA997541F1A}" destId="{8F8CE3D8-AC7C-4DB8-98C0-6D65042ECCD0}"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31FC0-8F84-46CC-B5EC-5FF480FB89C0}">
      <dsp:nvSpPr>
        <dsp:cNvPr id="0" name=""/>
        <dsp:cNvSpPr/>
      </dsp:nvSpPr>
      <dsp:spPr>
        <a:xfrm>
          <a:off x="5098" y="294996"/>
          <a:ext cx="1523904" cy="9143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a:t>识别形状信息</a:t>
          </a:r>
        </a:p>
      </dsp:txBody>
      <dsp:txXfrm>
        <a:off x="31878" y="321776"/>
        <a:ext cx="1470344" cy="860782"/>
      </dsp:txXfrm>
    </dsp:sp>
    <dsp:sp modelId="{8FB63382-B24A-4593-A715-69CFB3D29158}">
      <dsp:nvSpPr>
        <dsp:cNvPr id="0" name=""/>
        <dsp:cNvSpPr/>
      </dsp:nvSpPr>
      <dsp:spPr>
        <a:xfrm>
          <a:off x="1681393" y="563203"/>
          <a:ext cx="323067" cy="37792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681393" y="638789"/>
        <a:ext cx="226147" cy="226756"/>
      </dsp:txXfrm>
    </dsp:sp>
    <dsp:sp modelId="{7DA2178C-F024-4F1D-A416-45EEC8F097C0}">
      <dsp:nvSpPr>
        <dsp:cNvPr id="0" name=""/>
        <dsp:cNvSpPr/>
      </dsp:nvSpPr>
      <dsp:spPr>
        <a:xfrm>
          <a:off x="2138564" y="294996"/>
          <a:ext cx="1523904" cy="9143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a:t>识别高层特征</a:t>
          </a:r>
        </a:p>
      </dsp:txBody>
      <dsp:txXfrm>
        <a:off x="2165344" y="321776"/>
        <a:ext cx="1470344" cy="860782"/>
      </dsp:txXfrm>
    </dsp:sp>
    <dsp:sp modelId="{D62C124C-3A27-4199-9983-39BF40CA35BF}">
      <dsp:nvSpPr>
        <dsp:cNvPr id="0" name=""/>
        <dsp:cNvSpPr/>
      </dsp:nvSpPr>
      <dsp:spPr>
        <a:xfrm>
          <a:off x="3814859" y="563203"/>
          <a:ext cx="323067" cy="37792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814859" y="638789"/>
        <a:ext cx="226147" cy="226756"/>
      </dsp:txXfrm>
    </dsp:sp>
    <dsp:sp modelId="{8F8CE3D8-AC7C-4DB8-98C0-6D65042ECCD0}">
      <dsp:nvSpPr>
        <dsp:cNvPr id="0" name=""/>
        <dsp:cNvSpPr/>
      </dsp:nvSpPr>
      <dsp:spPr>
        <a:xfrm>
          <a:off x="4272030" y="294996"/>
          <a:ext cx="1523904" cy="9143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a:t>识别数字</a:t>
          </a:r>
        </a:p>
      </dsp:txBody>
      <dsp:txXfrm>
        <a:off x="4298810" y="321776"/>
        <a:ext cx="1470344" cy="8607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3C4D2B-6461-4F6B-8F3E-75A83746D68D}" type="datetimeFigureOut">
              <a:rPr lang="zh-CN" altLang="en-US" smtClean="0"/>
              <a:t>2017/10/2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99ABA-BC05-493B-9499-725E756B876B}" type="slidenum">
              <a:rPr lang="zh-CN" altLang="en-US" smtClean="0"/>
              <a:t>‹#›</a:t>
            </a:fld>
            <a:endParaRPr lang="zh-CN" altLang="en-US"/>
          </a:p>
        </p:txBody>
      </p:sp>
    </p:spTree>
    <p:extLst>
      <p:ext uri="{BB962C8B-B14F-4D97-AF65-F5344CB8AC3E}">
        <p14:creationId xmlns:p14="http://schemas.microsoft.com/office/powerpoint/2010/main" val="1254708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99ABA-BC05-493B-9499-725E756B876B}" type="slidenum">
              <a:rPr lang="zh-CN" altLang="en-US" smtClean="0"/>
              <a:t>1</a:t>
            </a:fld>
            <a:endParaRPr lang="zh-CN" altLang="en-US"/>
          </a:p>
        </p:txBody>
      </p:sp>
    </p:spTree>
    <p:extLst>
      <p:ext uri="{BB962C8B-B14F-4D97-AF65-F5344CB8AC3E}">
        <p14:creationId xmlns:p14="http://schemas.microsoft.com/office/powerpoint/2010/main" val="73132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99ABA-BC05-493B-9499-725E756B876B}" type="slidenum">
              <a:rPr lang="zh-CN" altLang="en-US" smtClean="0"/>
              <a:t>21</a:t>
            </a:fld>
            <a:endParaRPr lang="zh-CN" altLang="en-US"/>
          </a:p>
        </p:txBody>
      </p:sp>
    </p:spTree>
    <p:extLst>
      <p:ext uri="{BB962C8B-B14F-4D97-AF65-F5344CB8AC3E}">
        <p14:creationId xmlns:p14="http://schemas.microsoft.com/office/powerpoint/2010/main" val="3721093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99ABA-BC05-493B-9499-725E756B876B}" type="slidenum">
              <a:rPr lang="zh-CN" altLang="en-US" smtClean="0"/>
              <a:t>24</a:t>
            </a:fld>
            <a:endParaRPr lang="zh-CN" altLang="en-US"/>
          </a:p>
        </p:txBody>
      </p:sp>
    </p:spTree>
    <p:extLst>
      <p:ext uri="{BB962C8B-B14F-4D97-AF65-F5344CB8AC3E}">
        <p14:creationId xmlns:p14="http://schemas.microsoft.com/office/powerpoint/2010/main" val="1057895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99ABA-BC05-493B-9499-725E756B876B}" type="slidenum">
              <a:rPr lang="zh-CN" altLang="en-US" smtClean="0"/>
              <a:t>2</a:t>
            </a:fld>
            <a:endParaRPr lang="zh-CN" altLang="en-US"/>
          </a:p>
        </p:txBody>
      </p:sp>
    </p:spTree>
    <p:extLst>
      <p:ext uri="{BB962C8B-B14F-4D97-AF65-F5344CB8AC3E}">
        <p14:creationId xmlns:p14="http://schemas.microsoft.com/office/powerpoint/2010/main" val="988264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99ABA-BC05-493B-9499-725E756B876B}" type="slidenum">
              <a:rPr lang="zh-CN" altLang="en-US" smtClean="0"/>
              <a:t>4</a:t>
            </a:fld>
            <a:endParaRPr lang="zh-CN" altLang="en-US"/>
          </a:p>
        </p:txBody>
      </p:sp>
    </p:spTree>
    <p:extLst>
      <p:ext uri="{BB962C8B-B14F-4D97-AF65-F5344CB8AC3E}">
        <p14:creationId xmlns:p14="http://schemas.microsoft.com/office/powerpoint/2010/main" val="1398166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99ABA-BC05-493B-9499-725E756B876B}" type="slidenum">
              <a:rPr lang="zh-CN" altLang="en-US" smtClean="0"/>
              <a:t>5</a:t>
            </a:fld>
            <a:endParaRPr lang="zh-CN" altLang="en-US"/>
          </a:p>
        </p:txBody>
      </p:sp>
    </p:spTree>
    <p:extLst>
      <p:ext uri="{BB962C8B-B14F-4D97-AF65-F5344CB8AC3E}">
        <p14:creationId xmlns:p14="http://schemas.microsoft.com/office/powerpoint/2010/main" val="306359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1999</a:t>
            </a:r>
            <a:r>
              <a:rPr lang="zh-CN" altLang="zh-CN" sz="1200" kern="1200" dirty="0">
                <a:solidFill>
                  <a:schemeClr val="tx1"/>
                </a:solidFill>
                <a:effectLst/>
                <a:latin typeface="+mn-lt"/>
                <a:ea typeface="+mn-ea"/>
                <a:cs typeface="+mn-cs"/>
              </a:rPr>
              <a:t>年，刘玉田等人提出了一种新的基于模糊聚类的径向基神经网络，来对电力系统的稳定性进行预测</a:t>
            </a:r>
            <a:r>
              <a:rPr lang="en-US" altLang="zh-CN" sz="1200" kern="1200" baseline="30000" dirty="0">
                <a:solidFill>
                  <a:schemeClr val="tx1"/>
                </a:solidFill>
                <a:effectLst/>
                <a:latin typeface="+mn-lt"/>
                <a:ea typeface="+mn-ea"/>
                <a:cs typeface="+mn-cs"/>
              </a:rPr>
              <a:t>[27]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2007</a:t>
            </a:r>
            <a:r>
              <a:rPr lang="zh-CN" altLang="zh-CN" sz="1200" kern="1200" dirty="0">
                <a:solidFill>
                  <a:schemeClr val="tx1"/>
                </a:solidFill>
                <a:effectLst/>
                <a:latin typeface="+mn-lt"/>
                <a:ea typeface="+mn-ea"/>
                <a:cs typeface="+mn-cs"/>
              </a:rPr>
              <a:t>年，吴琼等人提出了一种基于最小二乘支持向量机的暂态稳定 预测算法，根据分块矩阵求逆的思路对标准算法做出了改进，提高了计算速度</a:t>
            </a:r>
            <a:r>
              <a:rPr lang="en-US" altLang="zh-CN" sz="1200" kern="1200" baseline="30000" dirty="0">
                <a:solidFill>
                  <a:schemeClr val="tx1"/>
                </a:solidFill>
                <a:effectLst/>
                <a:latin typeface="+mn-lt"/>
                <a:ea typeface="+mn-ea"/>
                <a:cs typeface="+mn-cs"/>
              </a:rPr>
              <a:t>[28]</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2013</a:t>
            </a:r>
            <a:r>
              <a:rPr lang="zh-CN" altLang="zh-CN" sz="1200" kern="1200" dirty="0">
                <a:solidFill>
                  <a:schemeClr val="tx1"/>
                </a:solidFill>
                <a:effectLst/>
                <a:latin typeface="+mn-lt"/>
                <a:ea typeface="+mn-ea"/>
                <a:cs typeface="+mn-cs"/>
              </a:rPr>
              <a:t>年，王亚俊等人提出了一种基于响应轨迹和核心向量机的电力系统暂态稳定评估方法，与之前方法相比，所提方法具有更低的时间和空间复杂度，并具有更高的评估精度</a:t>
            </a:r>
            <a:r>
              <a:rPr lang="en-US" altLang="zh-CN" sz="1200" kern="1200" baseline="30000" dirty="0">
                <a:solidFill>
                  <a:schemeClr val="tx1"/>
                </a:solidFill>
                <a:effectLst/>
                <a:latin typeface="+mn-lt"/>
                <a:ea typeface="+mn-ea"/>
                <a:cs typeface="+mn-cs"/>
              </a:rPr>
              <a:t>[29]</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14799ABA-BC05-493B-9499-725E756B876B}" type="slidenum">
              <a:rPr lang="zh-CN" altLang="en-US" smtClean="0"/>
              <a:t>7</a:t>
            </a:fld>
            <a:endParaRPr lang="zh-CN" altLang="en-US"/>
          </a:p>
        </p:txBody>
      </p:sp>
    </p:spTree>
    <p:extLst>
      <p:ext uri="{BB962C8B-B14F-4D97-AF65-F5344CB8AC3E}">
        <p14:creationId xmlns:p14="http://schemas.microsoft.com/office/powerpoint/2010/main" val="2473618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99ABA-BC05-493B-9499-725E756B876B}" type="slidenum">
              <a:rPr lang="zh-CN" altLang="en-US" smtClean="0"/>
              <a:t>8</a:t>
            </a:fld>
            <a:endParaRPr lang="zh-CN" altLang="en-US"/>
          </a:p>
        </p:txBody>
      </p:sp>
    </p:spTree>
    <p:extLst>
      <p:ext uri="{BB962C8B-B14F-4D97-AF65-F5344CB8AC3E}">
        <p14:creationId xmlns:p14="http://schemas.microsoft.com/office/powerpoint/2010/main" val="4082940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99ABA-BC05-493B-9499-725E756B876B}" type="slidenum">
              <a:rPr lang="zh-CN" altLang="en-US" smtClean="0"/>
              <a:t>9</a:t>
            </a:fld>
            <a:endParaRPr lang="zh-CN" altLang="en-US"/>
          </a:p>
        </p:txBody>
      </p:sp>
    </p:spTree>
    <p:extLst>
      <p:ext uri="{BB962C8B-B14F-4D97-AF65-F5344CB8AC3E}">
        <p14:creationId xmlns:p14="http://schemas.microsoft.com/office/powerpoint/2010/main" val="828653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99ABA-BC05-493B-9499-725E756B876B}" type="slidenum">
              <a:rPr lang="zh-CN" altLang="en-US" smtClean="0"/>
              <a:t>10</a:t>
            </a:fld>
            <a:endParaRPr lang="zh-CN" altLang="en-US"/>
          </a:p>
        </p:txBody>
      </p:sp>
    </p:spTree>
    <p:extLst>
      <p:ext uri="{BB962C8B-B14F-4D97-AF65-F5344CB8AC3E}">
        <p14:creationId xmlns:p14="http://schemas.microsoft.com/office/powerpoint/2010/main" val="171068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99ABA-BC05-493B-9499-725E756B876B}" type="slidenum">
              <a:rPr lang="zh-CN" altLang="en-US" smtClean="0"/>
              <a:t>11</a:t>
            </a:fld>
            <a:endParaRPr lang="zh-CN" altLang="en-US"/>
          </a:p>
        </p:txBody>
      </p:sp>
    </p:spTree>
    <p:extLst>
      <p:ext uri="{BB962C8B-B14F-4D97-AF65-F5344CB8AC3E}">
        <p14:creationId xmlns:p14="http://schemas.microsoft.com/office/powerpoint/2010/main" val="1962443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0" y="1"/>
            <a:ext cx="12192000" cy="1939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498765" y="3852285"/>
            <a:ext cx="11194472" cy="1714581"/>
          </a:xfrm>
          <a:prstGeom prst="rect">
            <a:avLst/>
          </a:prstGeom>
        </p:spPr>
        <p:txBody>
          <a:bodyPr/>
          <a:lstStyle>
            <a:lvl1pPr marL="0" indent="0" algn="ctr">
              <a:buNone/>
              <a:defRPr sz="4800" b="1">
                <a:solidFill>
                  <a:schemeClr val="accent1">
                    <a:lumMod val="50000"/>
                  </a:schemeClr>
                </a:solidFill>
              </a:defRPr>
            </a:lvl1pPr>
          </a:lstStyle>
          <a:p>
            <a:pPr lvl="0"/>
            <a:endParaRPr kumimoji="1" lang="zh-CN" altLang="en-US" dirty="0"/>
          </a:p>
        </p:txBody>
      </p:sp>
      <p:sp>
        <p:nvSpPr>
          <p:cNvPr id="5" name="文本占位符 3"/>
          <p:cNvSpPr>
            <a:spLocks noGrp="1"/>
          </p:cNvSpPr>
          <p:nvPr>
            <p:ph type="body" sz="quarter" idx="11"/>
          </p:nvPr>
        </p:nvSpPr>
        <p:spPr>
          <a:xfrm>
            <a:off x="2597367" y="5677703"/>
            <a:ext cx="6997267" cy="331787"/>
          </a:xfrm>
          <a:prstGeom prst="rect">
            <a:avLst/>
          </a:prstGeom>
        </p:spPr>
        <p:txBody>
          <a:bodyPr/>
          <a:lstStyle>
            <a:lvl1pPr marL="0" indent="0" algn="ctr">
              <a:buNone/>
              <a:defRPr sz="1600" b="0">
                <a:solidFill>
                  <a:schemeClr val="accent1">
                    <a:lumMod val="50000"/>
                  </a:schemeClr>
                </a:solidFill>
              </a:defRPr>
            </a:lvl1pPr>
          </a:lstStyle>
          <a:p>
            <a:pPr lvl="0"/>
            <a:endParaRPr kumimoji="1" lang="zh-CN" altLang="en-US" dirty="0"/>
          </a:p>
        </p:txBody>
      </p:sp>
      <p:sp>
        <p:nvSpPr>
          <p:cNvPr id="6" name="文本占位符 3"/>
          <p:cNvSpPr>
            <a:spLocks noGrp="1"/>
          </p:cNvSpPr>
          <p:nvPr>
            <p:ph type="body" sz="quarter" idx="12"/>
          </p:nvPr>
        </p:nvSpPr>
        <p:spPr>
          <a:xfrm>
            <a:off x="2597367" y="6009490"/>
            <a:ext cx="6997267" cy="331787"/>
          </a:xfrm>
          <a:prstGeom prst="rect">
            <a:avLst/>
          </a:prstGeom>
        </p:spPr>
        <p:txBody>
          <a:bodyPr/>
          <a:lstStyle>
            <a:lvl1pPr marL="0" indent="0" algn="ctr">
              <a:buNone/>
              <a:defRPr sz="1600" b="0">
                <a:solidFill>
                  <a:schemeClr val="accent1">
                    <a:lumMod val="50000"/>
                  </a:schemeClr>
                </a:solidFill>
              </a:defRPr>
            </a:lvl1pPr>
          </a:lstStyle>
          <a:p>
            <a:pPr lvl="0"/>
            <a:endParaRPr kumimoji="1" lang="zh-CN" altLang="en-US"/>
          </a:p>
        </p:txBody>
      </p:sp>
      <p:cxnSp>
        <p:nvCxnSpPr>
          <p:cNvPr id="7" name="直接连接符 10"/>
          <p:cNvCxnSpPr/>
          <p:nvPr userDrawn="1"/>
        </p:nvCxnSpPr>
        <p:spPr>
          <a:xfrm>
            <a:off x="1947333" y="5566867"/>
            <a:ext cx="8280400" cy="0"/>
          </a:xfrm>
          <a:prstGeom prst="line">
            <a:avLst/>
          </a:prstGeom>
          <a:ln>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图片占位符 8"/>
          <p:cNvSpPr>
            <a:spLocks noGrp="1"/>
          </p:cNvSpPr>
          <p:nvPr>
            <p:ph type="pic" sz="quarter" idx="13"/>
          </p:nvPr>
        </p:nvSpPr>
        <p:spPr>
          <a:xfrm>
            <a:off x="0" y="193964"/>
            <a:ext cx="12192000" cy="3326534"/>
          </a:xfrm>
          <a:prstGeom prst="rect">
            <a:avLst/>
          </a:prstGeom>
        </p:spPr>
        <p:txBody>
          <a:bodyPr/>
          <a:lstStyle>
            <a:lvl1pPr>
              <a:defRPr>
                <a:solidFill>
                  <a:schemeClr val="accent1">
                    <a:lumMod val="50000"/>
                  </a:schemeClr>
                </a:solidFill>
              </a:defRPr>
            </a:lvl1pPr>
          </a:lstStyle>
          <a:p>
            <a:endParaRPr kumimoji="1" lang="zh-CN" altLang="en-US" dirty="0"/>
          </a:p>
        </p:txBody>
      </p:sp>
    </p:spTree>
    <p:extLst>
      <p:ext uri="{BB962C8B-B14F-4D97-AF65-F5344CB8AC3E}">
        <p14:creationId xmlns:p14="http://schemas.microsoft.com/office/powerpoint/2010/main" val="6798210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3"/>
          <p:cNvSpPr>
            <a:spLocks noGrp="1"/>
          </p:cNvSpPr>
          <p:nvPr>
            <p:ph type="body" sz="quarter" idx="10"/>
          </p:nvPr>
        </p:nvSpPr>
        <p:spPr>
          <a:xfrm>
            <a:off x="2597367" y="541050"/>
            <a:ext cx="6997267" cy="747424"/>
          </a:xfrm>
          <a:prstGeom prst="rect">
            <a:avLst/>
          </a:prstGeom>
        </p:spPr>
        <p:txBody>
          <a:bodyPr/>
          <a:lstStyle>
            <a:lvl1pPr marL="0" indent="0" algn="ctr">
              <a:buNone/>
              <a:defRPr sz="4800" b="1">
                <a:solidFill>
                  <a:schemeClr val="accent1">
                    <a:lumMod val="50000"/>
                  </a:schemeClr>
                </a:solidFill>
              </a:defRPr>
            </a:lvl1pPr>
          </a:lstStyle>
          <a:p>
            <a:pPr lvl="0"/>
            <a:endParaRPr kumimoji="1" lang="zh-CN" altLang="en-US" dirty="0"/>
          </a:p>
        </p:txBody>
      </p:sp>
      <p:cxnSp>
        <p:nvCxnSpPr>
          <p:cNvPr id="3" name="直接连接符 31"/>
          <p:cNvCxnSpPr/>
          <p:nvPr userDrawn="1"/>
        </p:nvCxnSpPr>
        <p:spPr>
          <a:xfrm>
            <a:off x="5250361" y="1286460"/>
            <a:ext cx="1680521" cy="0"/>
          </a:xfrm>
          <a:prstGeom prst="line">
            <a:avLst/>
          </a:prstGeom>
          <a:ln>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1" hasCustomPrompt="1"/>
          </p:nvPr>
        </p:nvSpPr>
        <p:spPr>
          <a:xfrm>
            <a:off x="2597367"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5" name="文本占位符 3"/>
          <p:cNvSpPr>
            <a:spLocks noGrp="1"/>
          </p:cNvSpPr>
          <p:nvPr>
            <p:ph type="body" sz="quarter" idx="12" hasCustomPrompt="1"/>
          </p:nvPr>
        </p:nvSpPr>
        <p:spPr>
          <a:xfrm>
            <a:off x="2597367" y="5569527"/>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7" name="直线连接符 6"/>
          <p:cNvCxnSpPr/>
          <p:nvPr userDrawn="1"/>
        </p:nvCxnSpPr>
        <p:spPr>
          <a:xfrm>
            <a:off x="2597367" y="1939636"/>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3" hasCustomPrompt="1"/>
          </p:nvPr>
        </p:nvSpPr>
        <p:spPr>
          <a:xfrm>
            <a:off x="5229835"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9" name="文本占位符 3"/>
          <p:cNvSpPr>
            <a:spLocks noGrp="1"/>
          </p:cNvSpPr>
          <p:nvPr>
            <p:ph type="body" sz="quarter" idx="14" hasCustomPrompt="1"/>
          </p:nvPr>
        </p:nvSpPr>
        <p:spPr>
          <a:xfrm>
            <a:off x="5229834" y="5568804"/>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10" name="直线连接符 9"/>
          <p:cNvCxnSpPr/>
          <p:nvPr userDrawn="1"/>
        </p:nvCxnSpPr>
        <p:spPr>
          <a:xfrm>
            <a:off x="5229834" y="1938913"/>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文本占位符 3"/>
          <p:cNvSpPr>
            <a:spLocks noGrp="1"/>
          </p:cNvSpPr>
          <p:nvPr>
            <p:ph type="body" sz="quarter" idx="15" hasCustomPrompt="1"/>
          </p:nvPr>
        </p:nvSpPr>
        <p:spPr>
          <a:xfrm>
            <a:off x="7862303"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12" name="文本占位符 3"/>
          <p:cNvSpPr>
            <a:spLocks noGrp="1"/>
          </p:cNvSpPr>
          <p:nvPr>
            <p:ph type="body" sz="quarter" idx="16" hasCustomPrompt="1"/>
          </p:nvPr>
        </p:nvSpPr>
        <p:spPr>
          <a:xfrm>
            <a:off x="7862303" y="5568081"/>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13" name="直线连接符 12"/>
          <p:cNvCxnSpPr/>
          <p:nvPr userDrawn="1"/>
        </p:nvCxnSpPr>
        <p:spPr>
          <a:xfrm>
            <a:off x="7862303" y="1938190"/>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1710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3"/>
          <p:cNvSpPr>
            <a:spLocks noGrp="1"/>
          </p:cNvSpPr>
          <p:nvPr>
            <p:ph type="body" sz="quarter" idx="10"/>
          </p:nvPr>
        </p:nvSpPr>
        <p:spPr>
          <a:xfrm>
            <a:off x="2597367" y="541050"/>
            <a:ext cx="6997267" cy="747424"/>
          </a:xfrm>
          <a:prstGeom prst="rect">
            <a:avLst/>
          </a:prstGeom>
        </p:spPr>
        <p:txBody>
          <a:bodyPr/>
          <a:lstStyle>
            <a:lvl1pPr marL="0" indent="0" algn="ctr">
              <a:buNone/>
              <a:defRPr sz="4800" b="1">
                <a:solidFill>
                  <a:schemeClr val="accent1">
                    <a:lumMod val="50000"/>
                  </a:schemeClr>
                </a:solidFill>
              </a:defRPr>
            </a:lvl1pPr>
          </a:lstStyle>
          <a:p>
            <a:pPr lvl="0"/>
            <a:endParaRPr kumimoji="1" lang="zh-CN" altLang="en-US" dirty="0"/>
          </a:p>
        </p:txBody>
      </p:sp>
      <p:cxnSp>
        <p:nvCxnSpPr>
          <p:cNvPr id="3" name="直接连接符 31"/>
          <p:cNvCxnSpPr/>
          <p:nvPr userDrawn="1"/>
        </p:nvCxnSpPr>
        <p:spPr>
          <a:xfrm>
            <a:off x="5250361" y="1286460"/>
            <a:ext cx="1680521" cy="0"/>
          </a:xfrm>
          <a:prstGeom prst="line">
            <a:avLst/>
          </a:prstGeom>
          <a:ln>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1" hasCustomPrompt="1"/>
          </p:nvPr>
        </p:nvSpPr>
        <p:spPr>
          <a:xfrm>
            <a:off x="1239110"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5" name="文本占位符 3"/>
          <p:cNvSpPr>
            <a:spLocks noGrp="1"/>
          </p:cNvSpPr>
          <p:nvPr>
            <p:ph type="body" sz="quarter" idx="12" hasCustomPrompt="1"/>
          </p:nvPr>
        </p:nvSpPr>
        <p:spPr>
          <a:xfrm>
            <a:off x="1239110" y="5569527"/>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7" name="直线连接符 6"/>
          <p:cNvCxnSpPr/>
          <p:nvPr userDrawn="1"/>
        </p:nvCxnSpPr>
        <p:spPr>
          <a:xfrm>
            <a:off x="1239110" y="1939636"/>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3" hasCustomPrompt="1"/>
          </p:nvPr>
        </p:nvSpPr>
        <p:spPr>
          <a:xfrm>
            <a:off x="3917313"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9" name="文本占位符 3"/>
          <p:cNvSpPr>
            <a:spLocks noGrp="1"/>
          </p:cNvSpPr>
          <p:nvPr>
            <p:ph type="body" sz="quarter" idx="14" hasCustomPrompt="1"/>
          </p:nvPr>
        </p:nvSpPr>
        <p:spPr>
          <a:xfrm>
            <a:off x="3917311" y="5568804"/>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10" name="直线连接符 9"/>
          <p:cNvCxnSpPr/>
          <p:nvPr userDrawn="1"/>
        </p:nvCxnSpPr>
        <p:spPr>
          <a:xfrm>
            <a:off x="3917311" y="1938913"/>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文本占位符 3"/>
          <p:cNvSpPr>
            <a:spLocks noGrp="1"/>
          </p:cNvSpPr>
          <p:nvPr>
            <p:ph type="body" sz="quarter" idx="15" hasCustomPrompt="1"/>
          </p:nvPr>
        </p:nvSpPr>
        <p:spPr>
          <a:xfrm>
            <a:off x="6595516"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12" name="文本占位符 3"/>
          <p:cNvSpPr>
            <a:spLocks noGrp="1"/>
          </p:cNvSpPr>
          <p:nvPr>
            <p:ph type="body" sz="quarter" idx="16" hasCustomPrompt="1"/>
          </p:nvPr>
        </p:nvSpPr>
        <p:spPr>
          <a:xfrm>
            <a:off x="6595516" y="5568081"/>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13" name="直线连接符 12"/>
          <p:cNvCxnSpPr/>
          <p:nvPr userDrawn="1"/>
        </p:nvCxnSpPr>
        <p:spPr>
          <a:xfrm>
            <a:off x="6595516" y="1938190"/>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文本占位符 3"/>
          <p:cNvSpPr>
            <a:spLocks noGrp="1"/>
          </p:cNvSpPr>
          <p:nvPr>
            <p:ph type="body" sz="quarter" idx="19" hasCustomPrompt="1"/>
          </p:nvPr>
        </p:nvSpPr>
        <p:spPr>
          <a:xfrm>
            <a:off x="9273718"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18" name="文本占位符 3"/>
          <p:cNvSpPr>
            <a:spLocks noGrp="1"/>
          </p:cNvSpPr>
          <p:nvPr>
            <p:ph type="body" sz="quarter" idx="20" hasCustomPrompt="1"/>
          </p:nvPr>
        </p:nvSpPr>
        <p:spPr>
          <a:xfrm>
            <a:off x="9273718" y="5567358"/>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19" name="直线连接符 18"/>
          <p:cNvCxnSpPr/>
          <p:nvPr userDrawn="1"/>
        </p:nvCxnSpPr>
        <p:spPr>
          <a:xfrm>
            <a:off x="9273718" y="1937467"/>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5154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3"/>
          <p:cNvSpPr>
            <a:spLocks noGrp="1"/>
          </p:cNvSpPr>
          <p:nvPr>
            <p:ph type="body" sz="quarter" idx="10"/>
          </p:nvPr>
        </p:nvSpPr>
        <p:spPr>
          <a:xfrm>
            <a:off x="2597367" y="541050"/>
            <a:ext cx="6997267" cy="747424"/>
          </a:xfrm>
          <a:prstGeom prst="rect">
            <a:avLst/>
          </a:prstGeom>
        </p:spPr>
        <p:txBody>
          <a:bodyPr/>
          <a:lstStyle>
            <a:lvl1pPr marL="0" indent="0" algn="ctr">
              <a:buNone/>
              <a:defRPr sz="4800" b="1">
                <a:solidFill>
                  <a:schemeClr val="accent1">
                    <a:lumMod val="50000"/>
                  </a:schemeClr>
                </a:solidFill>
              </a:defRPr>
            </a:lvl1pPr>
          </a:lstStyle>
          <a:p>
            <a:pPr lvl="0"/>
            <a:endParaRPr kumimoji="1" lang="zh-CN" altLang="en-US" dirty="0"/>
          </a:p>
        </p:txBody>
      </p:sp>
      <p:cxnSp>
        <p:nvCxnSpPr>
          <p:cNvPr id="3" name="直接连接符 31"/>
          <p:cNvCxnSpPr/>
          <p:nvPr userDrawn="1"/>
        </p:nvCxnSpPr>
        <p:spPr>
          <a:xfrm>
            <a:off x="5250361" y="1286460"/>
            <a:ext cx="1680521" cy="0"/>
          </a:xfrm>
          <a:prstGeom prst="line">
            <a:avLst/>
          </a:prstGeom>
          <a:ln>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1" hasCustomPrompt="1"/>
          </p:nvPr>
        </p:nvSpPr>
        <p:spPr>
          <a:xfrm>
            <a:off x="906601"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5" name="文本占位符 3"/>
          <p:cNvSpPr>
            <a:spLocks noGrp="1"/>
          </p:cNvSpPr>
          <p:nvPr>
            <p:ph type="body" sz="quarter" idx="12" hasCustomPrompt="1"/>
          </p:nvPr>
        </p:nvSpPr>
        <p:spPr>
          <a:xfrm>
            <a:off x="906601" y="5569527"/>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7" name="直线连接符 6"/>
          <p:cNvCxnSpPr/>
          <p:nvPr userDrawn="1"/>
        </p:nvCxnSpPr>
        <p:spPr>
          <a:xfrm>
            <a:off x="906601" y="1939636"/>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3" hasCustomPrompt="1"/>
          </p:nvPr>
        </p:nvSpPr>
        <p:spPr>
          <a:xfrm>
            <a:off x="3074580"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9" name="文本占位符 3"/>
          <p:cNvSpPr>
            <a:spLocks noGrp="1"/>
          </p:cNvSpPr>
          <p:nvPr>
            <p:ph type="body" sz="quarter" idx="14" hasCustomPrompt="1"/>
          </p:nvPr>
        </p:nvSpPr>
        <p:spPr>
          <a:xfrm>
            <a:off x="3081143" y="5568804"/>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10" name="直线连接符 9"/>
          <p:cNvCxnSpPr/>
          <p:nvPr userDrawn="1"/>
        </p:nvCxnSpPr>
        <p:spPr>
          <a:xfrm>
            <a:off x="3081143" y="1938913"/>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文本占位符 3"/>
          <p:cNvSpPr>
            <a:spLocks noGrp="1"/>
          </p:cNvSpPr>
          <p:nvPr>
            <p:ph type="body" sz="quarter" idx="15" hasCustomPrompt="1"/>
          </p:nvPr>
        </p:nvSpPr>
        <p:spPr>
          <a:xfrm>
            <a:off x="5242559"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12" name="文本占位符 3"/>
          <p:cNvSpPr>
            <a:spLocks noGrp="1"/>
          </p:cNvSpPr>
          <p:nvPr>
            <p:ph type="body" sz="quarter" idx="16" hasCustomPrompt="1"/>
          </p:nvPr>
        </p:nvSpPr>
        <p:spPr>
          <a:xfrm>
            <a:off x="5235996" y="5568081"/>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13" name="直线连接符 12"/>
          <p:cNvCxnSpPr/>
          <p:nvPr userDrawn="1"/>
        </p:nvCxnSpPr>
        <p:spPr>
          <a:xfrm>
            <a:off x="5235996" y="1938190"/>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占位符 3"/>
          <p:cNvSpPr>
            <a:spLocks noGrp="1"/>
          </p:cNvSpPr>
          <p:nvPr>
            <p:ph type="body" sz="quarter" idx="17" hasCustomPrompt="1"/>
          </p:nvPr>
        </p:nvSpPr>
        <p:spPr>
          <a:xfrm>
            <a:off x="7410538"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15" name="文本占位符 3"/>
          <p:cNvSpPr>
            <a:spLocks noGrp="1"/>
          </p:cNvSpPr>
          <p:nvPr>
            <p:ph type="body" sz="quarter" idx="18" hasCustomPrompt="1"/>
          </p:nvPr>
        </p:nvSpPr>
        <p:spPr>
          <a:xfrm>
            <a:off x="7410538" y="5567358"/>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16" name="直线连接符 15"/>
          <p:cNvCxnSpPr/>
          <p:nvPr userDrawn="1"/>
        </p:nvCxnSpPr>
        <p:spPr>
          <a:xfrm>
            <a:off x="7410538" y="1937467"/>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文本占位符 3"/>
          <p:cNvSpPr>
            <a:spLocks noGrp="1"/>
          </p:cNvSpPr>
          <p:nvPr>
            <p:ph type="body" sz="quarter" idx="19" hasCustomPrompt="1"/>
          </p:nvPr>
        </p:nvSpPr>
        <p:spPr>
          <a:xfrm>
            <a:off x="9578518"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18" name="文本占位符 3"/>
          <p:cNvSpPr>
            <a:spLocks noGrp="1"/>
          </p:cNvSpPr>
          <p:nvPr>
            <p:ph type="body" sz="quarter" idx="20" hasCustomPrompt="1"/>
          </p:nvPr>
        </p:nvSpPr>
        <p:spPr>
          <a:xfrm>
            <a:off x="9578518" y="5567358"/>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19" name="直线连接符 18"/>
          <p:cNvCxnSpPr/>
          <p:nvPr userDrawn="1"/>
        </p:nvCxnSpPr>
        <p:spPr>
          <a:xfrm>
            <a:off x="9578518" y="1937467"/>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4846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3"/>
          <p:cNvSpPr>
            <a:spLocks noGrp="1"/>
          </p:cNvSpPr>
          <p:nvPr>
            <p:ph type="body" sz="quarter" idx="10"/>
          </p:nvPr>
        </p:nvSpPr>
        <p:spPr>
          <a:xfrm>
            <a:off x="2597367" y="541050"/>
            <a:ext cx="6997267" cy="747424"/>
          </a:xfrm>
          <a:prstGeom prst="rect">
            <a:avLst/>
          </a:prstGeom>
        </p:spPr>
        <p:txBody>
          <a:bodyPr/>
          <a:lstStyle>
            <a:lvl1pPr marL="0" indent="0" algn="ctr">
              <a:buNone/>
              <a:defRPr sz="4800" b="1">
                <a:solidFill>
                  <a:schemeClr val="accent1">
                    <a:lumMod val="50000"/>
                  </a:schemeClr>
                </a:solidFill>
              </a:defRPr>
            </a:lvl1pPr>
          </a:lstStyle>
          <a:p>
            <a:pPr lvl="0"/>
            <a:endParaRPr kumimoji="1" lang="zh-CN" altLang="en-US" dirty="0"/>
          </a:p>
        </p:txBody>
      </p:sp>
      <p:cxnSp>
        <p:nvCxnSpPr>
          <p:cNvPr id="3" name="直接连接符 31"/>
          <p:cNvCxnSpPr/>
          <p:nvPr userDrawn="1"/>
        </p:nvCxnSpPr>
        <p:spPr>
          <a:xfrm>
            <a:off x="5250361" y="1286460"/>
            <a:ext cx="1680521" cy="0"/>
          </a:xfrm>
          <a:prstGeom prst="line">
            <a:avLst/>
          </a:prstGeom>
          <a:ln>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1" hasCustomPrompt="1"/>
          </p:nvPr>
        </p:nvSpPr>
        <p:spPr>
          <a:xfrm>
            <a:off x="684929"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5" name="文本占位符 3"/>
          <p:cNvSpPr>
            <a:spLocks noGrp="1"/>
          </p:cNvSpPr>
          <p:nvPr>
            <p:ph type="body" sz="quarter" idx="12" hasCustomPrompt="1"/>
          </p:nvPr>
        </p:nvSpPr>
        <p:spPr>
          <a:xfrm>
            <a:off x="684929" y="5569527"/>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7" name="直线连接符 6"/>
          <p:cNvCxnSpPr/>
          <p:nvPr userDrawn="1"/>
        </p:nvCxnSpPr>
        <p:spPr>
          <a:xfrm>
            <a:off x="684929" y="1939636"/>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3" hasCustomPrompt="1"/>
          </p:nvPr>
        </p:nvSpPr>
        <p:spPr>
          <a:xfrm>
            <a:off x="2548108" y="1938190"/>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9" name="文本占位符 3"/>
          <p:cNvSpPr>
            <a:spLocks noGrp="1"/>
          </p:cNvSpPr>
          <p:nvPr>
            <p:ph type="body" sz="quarter" idx="14" hasCustomPrompt="1"/>
          </p:nvPr>
        </p:nvSpPr>
        <p:spPr>
          <a:xfrm>
            <a:off x="2554671" y="5568804"/>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10" name="直线连接符 9"/>
          <p:cNvCxnSpPr/>
          <p:nvPr userDrawn="1"/>
        </p:nvCxnSpPr>
        <p:spPr>
          <a:xfrm>
            <a:off x="2554671" y="1938913"/>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本占位符 3"/>
          <p:cNvSpPr>
            <a:spLocks noGrp="1"/>
          </p:cNvSpPr>
          <p:nvPr>
            <p:ph type="body" sz="quarter" idx="15" hasCustomPrompt="1"/>
          </p:nvPr>
        </p:nvSpPr>
        <p:spPr>
          <a:xfrm>
            <a:off x="4411287" y="1937467"/>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21" name="文本占位符 3"/>
          <p:cNvSpPr>
            <a:spLocks noGrp="1"/>
          </p:cNvSpPr>
          <p:nvPr>
            <p:ph type="body" sz="quarter" idx="16" hasCustomPrompt="1"/>
          </p:nvPr>
        </p:nvSpPr>
        <p:spPr>
          <a:xfrm>
            <a:off x="4411287" y="5568804"/>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22" name="直线连接符 21"/>
          <p:cNvCxnSpPr/>
          <p:nvPr userDrawn="1"/>
        </p:nvCxnSpPr>
        <p:spPr>
          <a:xfrm>
            <a:off x="4411287" y="1938913"/>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文本占位符 3"/>
          <p:cNvSpPr>
            <a:spLocks noGrp="1"/>
          </p:cNvSpPr>
          <p:nvPr>
            <p:ph type="body" sz="quarter" idx="17" hasCustomPrompt="1"/>
          </p:nvPr>
        </p:nvSpPr>
        <p:spPr>
          <a:xfrm>
            <a:off x="6274466" y="1937467"/>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24" name="文本占位符 3"/>
          <p:cNvSpPr>
            <a:spLocks noGrp="1"/>
          </p:cNvSpPr>
          <p:nvPr>
            <p:ph type="body" sz="quarter" idx="18" hasCustomPrompt="1"/>
          </p:nvPr>
        </p:nvSpPr>
        <p:spPr>
          <a:xfrm>
            <a:off x="6281029" y="5568081"/>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25" name="直线连接符 24"/>
          <p:cNvCxnSpPr/>
          <p:nvPr userDrawn="1"/>
        </p:nvCxnSpPr>
        <p:spPr>
          <a:xfrm>
            <a:off x="6281029" y="1938190"/>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文本占位符 3"/>
          <p:cNvSpPr>
            <a:spLocks noGrp="1"/>
          </p:cNvSpPr>
          <p:nvPr>
            <p:ph type="body" sz="quarter" idx="19" hasCustomPrompt="1"/>
          </p:nvPr>
        </p:nvSpPr>
        <p:spPr>
          <a:xfrm>
            <a:off x="8137645" y="1936744"/>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27" name="文本占位符 3"/>
          <p:cNvSpPr>
            <a:spLocks noGrp="1"/>
          </p:cNvSpPr>
          <p:nvPr>
            <p:ph type="body" sz="quarter" idx="20" hasCustomPrompt="1"/>
          </p:nvPr>
        </p:nvSpPr>
        <p:spPr>
          <a:xfrm>
            <a:off x="8137645" y="5568081"/>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28" name="直线连接符 27"/>
          <p:cNvCxnSpPr/>
          <p:nvPr userDrawn="1"/>
        </p:nvCxnSpPr>
        <p:spPr>
          <a:xfrm>
            <a:off x="8137645" y="1938190"/>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文本占位符 3"/>
          <p:cNvSpPr>
            <a:spLocks noGrp="1"/>
          </p:cNvSpPr>
          <p:nvPr>
            <p:ph type="body" sz="quarter" idx="21" hasCustomPrompt="1"/>
          </p:nvPr>
        </p:nvSpPr>
        <p:spPr>
          <a:xfrm>
            <a:off x="10000824" y="1936744"/>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30" name="文本占位符 3"/>
          <p:cNvSpPr>
            <a:spLocks noGrp="1"/>
          </p:cNvSpPr>
          <p:nvPr>
            <p:ph type="body" sz="quarter" idx="22" hasCustomPrompt="1"/>
          </p:nvPr>
        </p:nvSpPr>
        <p:spPr>
          <a:xfrm>
            <a:off x="10007387" y="5567358"/>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31" name="直线连接符 30"/>
          <p:cNvCxnSpPr/>
          <p:nvPr userDrawn="1"/>
        </p:nvCxnSpPr>
        <p:spPr>
          <a:xfrm>
            <a:off x="10007387" y="1937467"/>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819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0" y="1"/>
            <a:ext cx="12192000" cy="4987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1"/>
          </p:nvPr>
        </p:nvSpPr>
        <p:spPr>
          <a:xfrm>
            <a:off x="131258" y="83488"/>
            <a:ext cx="11949906" cy="304439"/>
          </a:xfrm>
          <a:prstGeom prst="rect">
            <a:avLst/>
          </a:prstGeom>
        </p:spPr>
        <p:txBody>
          <a:bodyPr/>
          <a:lstStyle>
            <a:lvl1pPr marL="0" indent="0" algn="l">
              <a:buNone/>
              <a:defRPr sz="1600" b="0">
                <a:solidFill>
                  <a:schemeClr val="bg1"/>
                </a:solidFill>
              </a:defRPr>
            </a:lvl1pPr>
          </a:lstStyle>
          <a:p>
            <a:pPr lvl="0"/>
            <a:endParaRPr kumimoji="1" lang="zh-CN" altLang="en-US" dirty="0"/>
          </a:p>
        </p:txBody>
      </p:sp>
      <p:sp>
        <p:nvSpPr>
          <p:cNvPr id="4" name="文本占位符 3"/>
          <p:cNvSpPr>
            <a:spLocks noGrp="1"/>
          </p:cNvSpPr>
          <p:nvPr>
            <p:ph type="body" sz="quarter" idx="12" hasCustomPrompt="1"/>
          </p:nvPr>
        </p:nvSpPr>
        <p:spPr>
          <a:xfrm>
            <a:off x="1128274" y="1577971"/>
            <a:ext cx="1732331" cy="1135350"/>
          </a:xfrm>
          <a:prstGeom prst="rect">
            <a:avLst/>
          </a:prstGeom>
        </p:spPr>
        <p:txBody>
          <a:bodyPr/>
          <a:lstStyle>
            <a:lvl1pPr marL="0" indent="0" algn="l">
              <a:buNone/>
              <a:defRPr sz="8800" b="1">
                <a:solidFill>
                  <a:schemeClr val="accent1">
                    <a:lumMod val="50000"/>
                  </a:schemeClr>
                </a:solidFill>
              </a:defRPr>
            </a:lvl1pPr>
          </a:lstStyle>
          <a:p>
            <a:pPr lvl="0"/>
            <a:r>
              <a:rPr kumimoji="1" lang="en-US" altLang="zh-CN" dirty="0"/>
              <a:t>00</a:t>
            </a:r>
            <a:endParaRPr kumimoji="1" lang="zh-CN" altLang="en-US" dirty="0"/>
          </a:p>
        </p:txBody>
      </p:sp>
      <p:sp>
        <p:nvSpPr>
          <p:cNvPr id="5" name="文本占位符 3"/>
          <p:cNvSpPr>
            <a:spLocks noGrp="1"/>
          </p:cNvSpPr>
          <p:nvPr>
            <p:ph type="body" sz="quarter" idx="13" hasCustomPrompt="1"/>
          </p:nvPr>
        </p:nvSpPr>
        <p:spPr>
          <a:xfrm>
            <a:off x="1128274" y="5209308"/>
            <a:ext cx="1732331" cy="415636"/>
          </a:xfrm>
          <a:prstGeom prst="rect">
            <a:avLst/>
          </a:prstGeom>
        </p:spPr>
        <p:txBody>
          <a:bodyPr/>
          <a:lstStyle>
            <a:lvl1pPr marL="0" indent="0" algn="l">
              <a:buNone/>
              <a:defRPr sz="2400" b="1">
                <a:solidFill>
                  <a:schemeClr val="accent1">
                    <a:lumMod val="50000"/>
                  </a:schemeClr>
                </a:solidFill>
              </a:defRPr>
            </a:lvl1pPr>
          </a:lstStyle>
          <a:p>
            <a:pPr lvl="0"/>
            <a:r>
              <a:rPr kumimoji="1" lang="en-US" altLang="zh-CN"/>
              <a:t>00</a:t>
            </a:r>
            <a:endParaRPr kumimoji="1" lang="zh-CN" altLang="en-US" dirty="0"/>
          </a:p>
        </p:txBody>
      </p:sp>
      <p:cxnSp>
        <p:nvCxnSpPr>
          <p:cNvPr id="6" name="直线连接符 5"/>
          <p:cNvCxnSpPr/>
          <p:nvPr userDrawn="1"/>
        </p:nvCxnSpPr>
        <p:spPr>
          <a:xfrm>
            <a:off x="1128274" y="1579417"/>
            <a:ext cx="0" cy="404552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图片占位符 8"/>
          <p:cNvSpPr>
            <a:spLocks noGrp="1"/>
          </p:cNvSpPr>
          <p:nvPr>
            <p:ph type="pic" sz="quarter" idx="14"/>
          </p:nvPr>
        </p:nvSpPr>
        <p:spPr>
          <a:xfrm>
            <a:off x="3685309" y="498764"/>
            <a:ext cx="8506691" cy="6359236"/>
          </a:xfrm>
          <a:prstGeom prst="rect">
            <a:avLst/>
          </a:prstGeom>
        </p:spPr>
        <p:txBody>
          <a:bodyPr/>
          <a:lstStyle>
            <a:lvl1pPr>
              <a:defRPr>
                <a:solidFill>
                  <a:schemeClr val="accent1">
                    <a:lumMod val="50000"/>
                  </a:schemeClr>
                </a:solidFill>
              </a:defRPr>
            </a:lvl1pPr>
          </a:lstStyle>
          <a:p>
            <a:endParaRPr kumimoji="1" lang="zh-CN" altLang="en-US"/>
          </a:p>
        </p:txBody>
      </p:sp>
    </p:spTree>
    <p:extLst>
      <p:ext uri="{BB962C8B-B14F-4D97-AF65-F5344CB8AC3E}">
        <p14:creationId xmlns:p14="http://schemas.microsoft.com/office/powerpoint/2010/main" val="14446838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userDrawn="1"/>
        </p:nvSpPr>
        <p:spPr>
          <a:xfrm>
            <a:off x="0" y="1"/>
            <a:ext cx="12192000" cy="4987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1"/>
          </p:nvPr>
        </p:nvSpPr>
        <p:spPr>
          <a:xfrm>
            <a:off x="131258" y="83488"/>
            <a:ext cx="11949906" cy="304439"/>
          </a:xfrm>
          <a:prstGeom prst="rect">
            <a:avLst/>
          </a:prstGeom>
        </p:spPr>
        <p:txBody>
          <a:bodyPr/>
          <a:lstStyle>
            <a:lvl1pPr marL="0" indent="0" algn="l">
              <a:buNone/>
              <a:defRPr sz="16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6326217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49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9" r:id="rId2"/>
    <p:sldLayoutId id="2147483688" r:id="rId3"/>
    <p:sldLayoutId id="2147483684" r:id="rId4"/>
    <p:sldLayoutId id="2147483687" r:id="rId5"/>
    <p:sldLayoutId id="2147483685" r:id="rId6"/>
    <p:sldLayoutId id="2147483662" r:id="rId7"/>
    <p:sldLayoutId id="2147483686" r:id="rId8"/>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dirty="0"/>
              <a:t>基于权值共享的深度卷积网络</a:t>
            </a:r>
            <a:r>
              <a:rPr lang="zh-CN" altLang="en-US" dirty="0"/>
              <a:t>的</a:t>
            </a:r>
            <a:r>
              <a:rPr lang="zh-CN" altLang="zh-CN" dirty="0"/>
              <a:t>电力系统暂态稳定预测</a:t>
            </a:r>
            <a:endParaRPr lang="en-US" altLang="zh-CN"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030" name="Picture 6" descr="http://www.orangesv.com/wp-content/uploads/2015/06/sf-neural-networks-aficionados-june-17-deep-learning-event-1140x440.jpg"/>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3326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发展历史与各项概念的提出</a:t>
            </a:r>
          </a:p>
        </p:txBody>
      </p:sp>
      <p:pic>
        <p:nvPicPr>
          <p:cNvPr id="8" name="图片 7"/>
          <p:cNvPicPr>
            <a:picLocks noChangeAspect="1"/>
          </p:cNvPicPr>
          <p:nvPr/>
        </p:nvPicPr>
        <p:blipFill>
          <a:blip r:embed="rId3"/>
          <a:stretch>
            <a:fillRect/>
          </a:stretch>
        </p:blipFill>
        <p:spPr>
          <a:xfrm>
            <a:off x="926378" y="671408"/>
            <a:ext cx="10359666" cy="6018214"/>
          </a:xfrm>
          <a:prstGeom prst="rect">
            <a:avLst/>
          </a:prstGeom>
        </p:spPr>
      </p:pic>
    </p:spTree>
    <p:extLst>
      <p:ext uri="{BB962C8B-B14F-4D97-AF65-F5344CB8AC3E}">
        <p14:creationId xmlns:p14="http://schemas.microsoft.com/office/powerpoint/2010/main" val="438429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深度人工神经网络的难点</a:t>
            </a:r>
          </a:p>
        </p:txBody>
      </p:sp>
      <p:pic>
        <p:nvPicPr>
          <p:cNvPr id="5" name="图片 4"/>
          <p:cNvPicPr>
            <a:picLocks noChangeAspect="1"/>
          </p:cNvPicPr>
          <p:nvPr/>
        </p:nvPicPr>
        <p:blipFill>
          <a:blip r:embed="rId3"/>
          <a:stretch>
            <a:fillRect/>
          </a:stretch>
        </p:blipFill>
        <p:spPr>
          <a:xfrm>
            <a:off x="373624" y="765687"/>
            <a:ext cx="6278880" cy="3924299"/>
          </a:xfrm>
          <a:prstGeom prst="rect">
            <a:avLst/>
          </a:prstGeom>
        </p:spPr>
      </p:pic>
      <p:graphicFrame>
        <p:nvGraphicFramePr>
          <p:cNvPr id="7" name="图示 6"/>
          <p:cNvGraphicFramePr/>
          <p:nvPr>
            <p:extLst>
              <p:ext uri="{D42A27DB-BD31-4B8C-83A1-F6EECF244321}">
                <p14:modId xmlns:p14="http://schemas.microsoft.com/office/powerpoint/2010/main" val="3366324265"/>
              </p:ext>
            </p:extLst>
          </p:nvPr>
        </p:nvGraphicFramePr>
        <p:xfrm>
          <a:off x="658760" y="4994787"/>
          <a:ext cx="5801033" cy="15043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文本框 7"/>
          <p:cNvSpPr txBox="1"/>
          <p:nvPr/>
        </p:nvSpPr>
        <p:spPr>
          <a:xfrm>
            <a:off x="7679122" y="765687"/>
            <a:ext cx="2262158" cy="3167021"/>
          </a:xfrm>
          <a:prstGeom prst="rect">
            <a:avLst/>
          </a:prstGeom>
          <a:noFill/>
        </p:spPr>
        <p:txBody>
          <a:bodyPr wrap="none" rtlCol="0">
            <a:spAutoFit/>
          </a:bodyPr>
          <a:lstStyle/>
          <a:p>
            <a:r>
              <a:rPr lang="zh-CN" altLang="en-US" sz="3600" dirty="0">
                <a:solidFill>
                  <a:srgbClr val="1F4E79"/>
                </a:solidFill>
              </a:rPr>
              <a:t>难点</a:t>
            </a:r>
          </a:p>
          <a:p>
            <a:pPr>
              <a:lnSpc>
                <a:spcPct val="130000"/>
              </a:lnSpc>
            </a:pPr>
            <a:r>
              <a:rPr lang="zh-CN" altLang="en-US" dirty="0">
                <a:solidFill>
                  <a:schemeClr val="tx1">
                    <a:lumMod val="75000"/>
                    <a:lumOff val="25000"/>
                  </a:schemeClr>
                </a:solidFill>
              </a:rPr>
              <a:t>预先知道要找什么</a:t>
            </a:r>
            <a:endParaRPr lang="en-US" altLang="zh-CN" dirty="0">
              <a:solidFill>
                <a:schemeClr val="tx1">
                  <a:lumMod val="75000"/>
                  <a:lumOff val="25000"/>
                </a:schemeClr>
              </a:solidFill>
            </a:endParaRPr>
          </a:p>
          <a:p>
            <a:pPr>
              <a:lnSpc>
                <a:spcPct val="130000"/>
              </a:lnSpc>
            </a:pPr>
            <a:r>
              <a:rPr lang="zh-CN" altLang="en-US" dirty="0">
                <a:solidFill>
                  <a:schemeClr val="tx1">
                    <a:lumMod val="75000"/>
                    <a:lumOff val="25000"/>
                  </a:schemeClr>
                </a:solidFill>
              </a:rPr>
              <a:t>神经网络设计</a:t>
            </a:r>
            <a:endParaRPr lang="en-US" altLang="zh-CN" dirty="0">
              <a:solidFill>
                <a:schemeClr val="tx1">
                  <a:lumMod val="75000"/>
                  <a:lumOff val="25000"/>
                </a:schemeClr>
              </a:solidFill>
            </a:endParaRPr>
          </a:p>
          <a:p>
            <a:pPr lvl="1">
              <a:lnSpc>
                <a:spcPct val="130000"/>
              </a:lnSpc>
            </a:pPr>
            <a:r>
              <a:rPr lang="zh-CN" altLang="en-US" dirty="0">
                <a:solidFill>
                  <a:schemeClr val="tx1">
                    <a:lumMod val="75000"/>
                    <a:lumOff val="25000"/>
                  </a:schemeClr>
                </a:solidFill>
              </a:rPr>
              <a:t>大小规模</a:t>
            </a:r>
          </a:p>
          <a:p>
            <a:pPr lvl="1">
              <a:lnSpc>
                <a:spcPct val="130000"/>
              </a:lnSpc>
            </a:pPr>
            <a:r>
              <a:rPr lang="zh-CN" altLang="en-US" dirty="0">
                <a:solidFill>
                  <a:schemeClr val="tx1">
                    <a:lumMod val="75000"/>
                    <a:lumOff val="25000"/>
                  </a:schemeClr>
                </a:solidFill>
              </a:rPr>
              <a:t>结构</a:t>
            </a:r>
          </a:p>
          <a:p>
            <a:pPr lvl="1">
              <a:lnSpc>
                <a:spcPct val="130000"/>
              </a:lnSpc>
            </a:pPr>
            <a:r>
              <a:rPr lang="zh-CN" altLang="en-US" dirty="0">
                <a:solidFill>
                  <a:schemeClr val="tx1">
                    <a:lumMod val="75000"/>
                    <a:lumOff val="25000"/>
                  </a:schemeClr>
                </a:solidFill>
              </a:rPr>
              <a:t>参数选择与调优</a:t>
            </a:r>
          </a:p>
          <a:p>
            <a:pPr lvl="1">
              <a:lnSpc>
                <a:spcPct val="130000"/>
              </a:lnSpc>
            </a:pPr>
            <a:r>
              <a:rPr lang="zh-CN" altLang="en-US" dirty="0">
                <a:solidFill>
                  <a:schemeClr val="tx1">
                    <a:lumMod val="75000"/>
                    <a:lumOff val="25000"/>
                  </a:schemeClr>
                </a:solidFill>
              </a:rPr>
              <a:t>输入数据预处理</a:t>
            </a:r>
            <a:endParaRPr lang="en-US" altLang="zh-CN" dirty="0">
              <a:solidFill>
                <a:schemeClr val="tx1">
                  <a:lumMod val="75000"/>
                  <a:lumOff val="25000"/>
                </a:schemeClr>
              </a:solidFill>
            </a:endParaRPr>
          </a:p>
          <a:p>
            <a:pPr>
              <a:lnSpc>
                <a:spcPct val="130000"/>
              </a:lnSpc>
            </a:pPr>
            <a:r>
              <a:rPr lang="zh-CN" altLang="en-US" dirty="0">
                <a:solidFill>
                  <a:schemeClr val="tx1">
                    <a:lumMod val="75000"/>
                    <a:lumOff val="25000"/>
                  </a:schemeClr>
                </a:solidFill>
              </a:rPr>
              <a:t>过拟合与欠拟合</a:t>
            </a:r>
            <a:endParaRPr lang="en-US" altLang="zh-CN" dirty="0">
              <a:solidFill>
                <a:schemeClr val="tx1">
                  <a:lumMod val="75000"/>
                  <a:lumOff val="25000"/>
                </a:schemeClr>
              </a:solidFill>
            </a:endParaRPr>
          </a:p>
        </p:txBody>
      </p:sp>
      <p:sp>
        <p:nvSpPr>
          <p:cNvPr id="9" name="文本框 8"/>
          <p:cNvSpPr txBox="1"/>
          <p:nvPr/>
        </p:nvSpPr>
        <p:spPr>
          <a:xfrm>
            <a:off x="7679121" y="4163444"/>
            <a:ext cx="3401833" cy="2086725"/>
          </a:xfrm>
          <a:prstGeom prst="rect">
            <a:avLst/>
          </a:prstGeom>
          <a:noFill/>
        </p:spPr>
        <p:txBody>
          <a:bodyPr wrap="square" rtlCol="0">
            <a:spAutoFit/>
          </a:bodyPr>
          <a:lstStyle/>
          <a:p>
            <a:r>
              <a:rPr lang="zh-CN" altLang="en-US" sz="3600" dirty="0">
                <a:solidFill>
                  <a:srgbClr val="1F4E79"/>
                </a:solidFill>
              </a:rPr>
              <a:t>本文中问题</a:t>
            </a:r>
          </a:p>
          <a:p>
            <a:pPr>
              <a:lnSpc>
                <a:spcPct val="130000"/>
              </a:lnSpc>
            </a:pPr>
            <a:r>
              <a:rPr lang="zh-CN" altLang="en-US" dirty="0">
                <a:solidFill>
                  <a:schemeClr val="tx1">
                    <a:lumMod val="75000"/>
                    <a:lumOff val="25000"/>
                  </a:schemeClr>
                </a:solidFill>
              </a:rPr>
              <a:t>精确度要求</a:t>
            </a:r>
          </a:p>
          <a:p>
            <a:pPr>
              <a:lnSpc>
                <a:spcPct val="130000"/>
              </a:lnSpc>
            </a:pPr>
            <a:r>
              <a:rPr lang="zh-CN" altLang="en-US" dirty="0">
                <a:solidFill>
                  <a:schemeClr val="tx1">
                    <a:lumMod val="75000"/>
                    <a:lumOff val="25000"/>
                  </a:schemeClr>
                </a:solidFill>
              </a:rPr>
              <a:t>数据历史因果关系</a:t>
            </a:r>
          </a:p>
          <a:p>
            <a:pPr>
              <a:lnSpc>
                <a:spcPct val="130000"/>
              </a:lnSpc>
            </a:pPr>
            <a:r>
              <a:rPr lang="zh-CN" altLang="en-US" dirty="0">
                <a:solidFill>
                  <a:schemeClr val="tx1">
                    <a:lumMod val="75000"/>
                    <a:lumOff val="25000"/>
                  </a:schemeClr>
                </a:solidFill>
              </a:rPr>
              <a:t>数据集较小</a:t>
            </a:r>
          </a:p>
          <a:p>
            <a:pPr>
              <a:lnSpc>
                <a:spcPct val="130000"/>
              </a:lnSpc>
            </a:pPr>
            <a:r>
              <a:rPr lang="zh-CN" altLang="en-US" dirty="0">
                <a:solidFill>
                  <a:schemeClr val="tx1">
                    <a:lumMod val="75000"/>
                    <a:lumOff val="25000"/>
                  </a:schemeClr>
                </a:solidFill>
              </a:rPr>
              <a:t>泛化能力要求</a:t>
            </a:r>
            <a:endParaRPr lang="en-US" altLang="zh-CN" dirty="0">
              <a:solidFill>
                <a:schemeClr val="tx1">
                  <a:lumMod val="75000"/>
                  <a:lumOff val="25000"/>
                </a:schemeClr>
              </a:solidFill>
            </a:endParaRPr>
          </a:p>
        </p:txBody>
      </p:sp>
    </p:spTree>
    <p:extLst>
      <p:ext uri="{BB962C8B-B14F-4D97-AF65-F5344CB8AC3E}">
        <p14:creationId xmlns:p14="http://schemas.microsoft.com/office/powerpoint/2010/main" val="4206118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dirty="0"/>
              <a:t>基于权值共享的深度卷积网络</a:t>
            </a:r>
            <a:r>
              <a:rPr lang="zh-CN" altLang="en-US" dirty="0"/>
              <a:t>的</a:t>
            </a:r>
            <a:r>
              <a:rPr lang="zh-CN" altLang="zh-CN" dirty="0"/>
              <a:t>电力系统暂态稳定预测</a:t>
            </a:r>
            <a:endParaRPr lang="en-US" altLang="zh-CN"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kumimoji="1" lang="en-US" altLang="zh-CN" dirty="0"/>
              <a:t>03</a:t>
            </a:r>
            <a:endParaRPr kumimoji="1" lang="zh-CN" altLang="en-US" dirty="0"/>
          </a:p>
        </p:txBody>
      </p:sp>
      <p:sp>
        <p:nvSpPr>
          <p:cNvPr id="4" name="文本占位符 3"/>
          <p:cNvSpPr>
            <a:spLocks noGrp="1"/>
          </p:cNvSpPr>
          <p:nvPr>
            <p:ph type="body" sz="quarter" idx="13"/>
          </p:nvPr>
        </p:nvSpPr>
        <p:spPr/>
        <p:txBody>
          <a:bodyPr/>
          <a:lstStyle/>
          <a:p>
            <a:r>
              <a:rPr kumimoji="1" lang="zh-CN" altLang="en-US" dirty="0"/>
              <a:t>模型方案</a:t>
            </a:r>
          </a:p>
        </p:txBody>
      </p:sp>
      <p:pic>
        <p:nvPicPr>
          <p:cNvPr id="12" name="图片占位符 7"/>
          <p:cNvPicPr>
            <a:picLocks noGrp="1" noChangeAspect="1"/>
          </p:cNvPicPr>
          <p:nvPr>
            <p:ph type="pic" sz="quarter" idx="14"/>
          </p:nvPr>
        </p:nvPicPr>
        <p:blipFill rotWithShape="1">
          <a:blip r:embed="rId2"/>
          <a:srcRect l="43408" t="946" r="12000" b="-946"/>
          <a:stretch/>
        </p:blipFill>
        <p:spPr>
          <a:prstGeom prst="rect">
            <a:avLst/>
          </a:prstGeom>
        </p:spPr>
      </p:pic>
    </p:spTree>
    <p:extLst>
      <p:ext uri="{BB962C8B-B14F-4D97-AF65-F5344CB8AC3E}">
        <p14:creationId xmlns:p14="http://schemas.microsoft.com/office/powerpoint/2010/main" val="6699085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75"/>
          <p:cNvSpPr txBox="1"/>
          <p:nvPr/>
        </p:nvSpPr>
        <p:spPr>
          <a:xfrm>
            <a:off x="6332282" y="1245738"/>
            <a:ext cx="845103"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77" name="组 76"/>
          <p:cNvGrpSpPr/>
          <p:nvPr/>
        </p:nvGrpSpPr>
        <p:grpSpPr>
          <a:xfrm>
            <a:off x="6918872" y="1203817"/>
            <a:ext cx="441640" cy="1180161"/>
            <a:chOff x="1896871" y="915887"/>
            <a:chExt cx="441640" cy="1180161"/>
          </a:xfrm>
        </p:grpSpPr>
        <p:cxnSp>
          <p:nvCxnSpPr>
            <p:cNvPr id="78" name="直接连接符 43"/>
            <p:cNvCxnSpPr/>
            <p:nvPr/>
          </p:nvCxnSpPr>
          <p:spPr>
            <a:xfrm rot="11641273" flipH="1">
              <a:off x="1896871" y="915887"/>
              <a:ext cx="229920" cy="88815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79" name="矩形 78"/>
            <p:cNvSpPr/>
            <p:nvPr/>
          </p:nvSpPr>
          <p:spPr>
            <a:xfrm rot="12506567">
              <a:off x="1942100" y="985164"/>
              <a:ext cx="396411" cy="11108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80" name="文本框 79"/>
          <p:cNvSpPr txBox="1"/>
          <p:nvPr/>
        </p:nvSpPr>
        <p:spPr>
          <a:xfrm>
            <a:off x="6353014" y="3799746"/>
            <a:ext cx="845103"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81" name="组 80"/>
          <p:cNvGrpSpPr/>
          <p:nvPr/>
        </p:nvGrpSpPr>
        <p:grpSpPr>
          <a:xfrm>
            <a:off x="6939604" y="3757825"/>
            <a:ext cx="441640" cy="1180161"/>
            <a:chOff x="1896871" y="915887"/>
            <a:chExt cx="441640" cy="1180161"/>
          </a:xfrm>
        </p:grpSpPr>
        <p:cxnSp>
          <p:nvCxnSpPr>
            <p:cNvPr id="82" name="直接连接符 43"/>
            <p:cNvCxnSpPr/>
            <p:nvPr/>
          </p:nvCxnSpPr>
          <p:spPr>
            <a:xfrm rot="11641273" flipH="1">
              <a:off x="1896871" y="915887"/>
              <a:ext cx="229920" cy="88815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83" name="矩形 82"/>
            <p:cNvSpPr/>
            <p:nvPr/>
          </p:nvSpPr>
          <p:spPr>
            <a:xfrm rot="12506567">
              <a:off x="1942100" y="985164"/>
              <a:ext cx="396411" cy="11108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68" name="文本框 67"/>
          <p:cNvSpPr txBox="1"/>
          <p:nvPr/>
        </p:nvSpPr>
        <p:spPr>
          <a:xfrm>
            <a:off x="1557228" y="1246092"/>
            <a:ext cx="845103"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69" name="组 68"/>
          <p:cNvGrpSpPr/>
          <p:nvPr/>
        </p:nvGrpSpPr>
        <p:grpSpPr>
          <a:xfrm>
            <a:off x="2143818" y="1204171"/>
            <a:ext cx="441640" cy="1180161"/>
            <a:chOff x="1896871" y="915887"/>
            <a:chExt cx="441640" cy="1180161"/>
          </a:xfrm>
        </p:grpSpPr>
        <p:cxnSp>
          <p:nvCxnSpPr>
            <p:cNvPr id="70" name="直接连接符 43"/>
            <p:cNvCxnSpPr/>
            <p:nvPr/>
          </p:nvCxnSpPr>
          <p:spPr>
            <a:xfrm rot="11641273" flipH="1">
              <a:off x="1896871" y="915887"/>
              <a:ext cx="229920" cy="88815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71" name="矩形 70"/>
            <p:cNvSpPr/>
            <p:nvPr/>
          </p:nvSpPr>
          <p:spPr>
            <a:xfrm rot="12506567">
              <a:off x="1942100" y="985164"/>
              <a:ext cx="396411" cy="11108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72" name="文本框 71"/>
          <p:cNvSpPr txBox="1"/>
          <p:nvPr/>
        </p:nvSpPr>
        <p:spPr>
          <a:xfrm>
            <a:off x="1577960" y="3800100"/>
            <a:ext cx="845103"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73" name="组 72"/>
          <p:cNvGrpSpPr/>
          <p:nvPr/>
        </p:nvGrpSpPr>
        <p:grpSpPr>
          <a:xfrm>
            <a:off x="2164550" y="3758179"/>
            <a:ext cx="441640" cy="1180161"/>
            <a:chOff x="1896871" y="915887"/>
            <a:chExt cx="441640" cy="1180161"/>
          </a:xfrm>
        </p:grpSpPr>
        <p:cxnSp>
          <p:nvCxnSpPr>
            <p:cNvPr id="74" name="直接连接符 43"/>
            <p:cNvCxnSpPr/>
            <p:nvPr/>
          </p:nvCxnSpPr>
          <p:spPr>
            <a:xfrm rot="11641273" flipH="1">
              <a:off x="1896871" y="915887"/>
              <a:ext cx="229920" cy="88815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75" name="矩形 74"/>
            <p:cNvSpPr/>
            <p:nvPr/>
          </p:nvSpPr>
          <p:spPr>
            <a:xfrm rot="12506567">
              <a:off x="1942100" y="985164"/>
              <a:ext cx="396411" cy="11108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2" name="文本占位符 1"/>
          <p:cNvSpPr>
            <a:spLocks noGrp="1"/>
          </p:cNvSpPr>
          <p:nvPr>
            <p:ph type="body" sz="quarter" idx="11"/>
          </p:nvPr>
        </p:nvSpPr>
        <p:spPr/>
        <p:txBody>
          <a:bodyPr/>
          <a:lstStyle/>
          <a:p>
            <a:r>
              <a:rPr lang="zh-CN" altLang="en-US" dirty="0"/>
              <a:t>问题描述</a:t>
            </a:r>
          </a:p>
        </p:txBody>
      </p:sp>
      <p:sp>
        <p:nvSpPr>
          <p:cNvPr id="35" name="矩形 34"/>
          <p:cNvSpPr/>
          <p:nvPr/>
        </p:nvSpPr>
        <p:spPr>
          <a:xfrm>
            <a:off x="1362729" y="1034632"/>
            <a:ext cx="4659642" cy="2449540"/>
          </a:xfrm>
          <a:prstGeom prst="rect">
            <a:avLst/>
          </a:prstGeom>
          <a:noFill/>
          <a:ln>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150814" y="1034632"/>
            <a:ext cx="4659642" cy="2449540"/>
          </a:xfrm>
          <a:prstGeom prst="rect">
            <a:avLst/>
          </a:prstGeom>
          <a:noFill/>
          <a:ln>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45054" y="3594517"/>
            <a:ext cx="4659640" cy="2449540"/>
          </a:xfrm>
          <a:prstGeom prst="rect">
            <a:avLst/>
          </a:prstGeom>
          <a:noFill/>
          <a:ln>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356968" y="3594517"/>
            <a:ext cx="4659640" cy="2449540"/>
          </a:xfrm>
          <a:prstGeom prst="rect">
            <a:avLst/>
          </a:prstGeom>
          <a:noFill/>
          <a:ln>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67395" y="1246229"/>
            <a:ext cx="1620957" cy="597921"/>
          </a:xfrm>
          <a:prstGeom prst="rect">
            <a:avLst/>
          </a:prstGeom>
        </p:spPr>
        <p:txBody>
          <a:bodyPr wrap="none">
            <a:spAutoFit/>
          </a:bodyPr>
          <a:lstStyle/>
          <a:p>
            <a:pPr lvl="0">
              <a:lnSpc>
                <a:spcPct val="130000"/>
              </a:lnSpc>
            </a:pPr>
            <a:r>
              <a:rPr lang="zh-CN" altLang="en-US" sz="2800" b="1" dirty="0">
                <a:solidFill>
                  <a:schemeClr val="accent1">
                    <a:lumMod val="50000"/>
                  </a:schemeClr>
                </a:solidFill>
              </a:rPr>
              <a:t>数据来源</a:t>
            </a:r>
            <a:endParaRPr lang="en-US" altLang="zh-CN" sz="2800" b="1" dirty="0">
              <a:solidFill>
                <a:schemeClr val="accent1">
                  <a:lumMod val="50000"/>
                </a:schemeClr>
              </a:solidFill>
            </a:endParaRPr>
          </a:p>
        </p:txBody>
      </p:sp>
      <p:sp>
        <p:nvSpPr>
          <p:cNvPr id="45" name="矩形 44"/>
          <p:cNvSpPr/>
          <p:nvPr/>
        </p:nvSpPr>
        <p:spPr>
          <a:xfrm>
            <a:off x="2425672" y="1834318"/>
            <a:ext cx="3236468" cy="760208"/>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en-US" altLang="zh-CN" sz="1600" dirty="0">
                <a:solidFill>
                  <a:srgbClr val="404040"/>
                </a:solidFill>
                <a:latin typeface="+mj-ea"/>
              </a:rPr>
              <a:t>PMU</a:t>
            </a:r>
            <a:r>
              <a:rPr lang="zh-CN" altLang="en-US" sz="1600" dirty="0">
                <a:solidFill>
                  <a:srgbClr val="404040"/>
                </a:solidFill>
                <a:latin typeface="+mj-ea"/>
              </a:rPr>
              <a:t>单元</a:t>
            </a:r>
            <a:r>
              <a:rPr lang="zh-CN" altLang="en-US" sz="1600" dirty="0">
                <a:solidFill>
                  <a:schemeClr val="bg2">
                    <a:lumMod val="25000"/>
                  </a:schemeClr>
                </a:solidFill>
                <a:latin typeface="+mj-ea"/>
              </a:rPr>
              <a:t>采集</a:t>
            </a:r>
            <a:r>
              <a:rPr lang="zh-CN" altLang="en-US" sz="1600" dirty="0">
                <a:solidFill>
                  <a:srgbClr val="404040"/>
                </a:solidFill>
                <a:latin typeface="+mj-ea"/>
              </a:rPr>
              <a:t>数据</a:t>
            </a:r>
          </a:p>
          <a:p>
            <a:pPr marL="285750" indent="-285750">
              <a:lnSpc>
                <a:spcPct val="120000"/>
              </a:lnSpc>
              <a:spcBef>
                <a:spcPts val="600"/>
              </a:spcBef>
              <a:buFont typeface="Arial" panose="020B0604020202020204" pitchFamily="34" charset="0"/>
              <a:buChar char="•"/>
            </a:pPr>
            <a:r>
              <a:rPr lang="zh-CN" altLang="en-US" sz="1600" dirty="0">
                <a:solidFill>
                  <a:srgbClr val="404040"/>
                </a:solidFill>
                <a:latin typeface="+mj-ea"/>
              </a:rPr>
              <a:t>电压、相角的时间序列</a:t>
            </a:r>
          </a:p>
        </p:txBody>
      </p:sp>
      <p:sp>
        <p:nvSpPr>
          <p:cNvPr id="51" name="矩形 50"/>
          <p:cNvSpPr/>
          <p:nvPr/>
        </p:nvSpPr>
        <p:spPr>
          <a:xfrm>
            <a:off x="7467995" y="1246229"/>
            <a:ext cx="3057247" cy="597921"/>
          </a:xfrm>
          <a:prstGeom prst="rect">
            <a:avLst/>
          </a:prstGeom>
        </p:spPr>
        <p:txBody>
          <a:bodyPr wrap="none">
            <a:spAutoFit/>
          </a:bodyPr>
          <a:lstStyle/>
          <a:p>
            <a:pPr lvl="0">
              <a:lnSpc>
                <a:spcPct val="130000"/>
              </a:lnSpc>
            </a:pPr>
            <a:r>
              <a:rPr lang="zh-CN" altLang="en-US" sz="2800" b="1" dirty="0">
                <a:solidFill>
                  <a:schemeClr val="accent1">
                    <a:lumMod val="50000"/>
                  </a:schemeClr>
                </a:solidFill>
              </a:rPr>
              <a:t>电力系统暂态稳定</a:t>
            </a:r>
          </a:p>
        </p:txBody>
      </p:sp>
      <p:sp>
        <p:nvSpPr>
          <p:cNvPr id="52" name="矩形 51"/>
          <p:cNvSpPr/>
          <p:nvPr/>
        </p:nvSpPr>
        <p:spPr>
          <a:xfrm>
            <a:off x="7226272" y="1834318"/>
            <a:ext cx="3236468" cy="760208"/>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dirty="0">
                <a:solidFill>
                  <a:srgbClr val="404040"/>
                </a:solidFill>
                <a:latin typeface="+mj-ea"/>
              </a:rPr>
              <a:t>两种状态：稳定，失稳</a:t>
            </a:r>
          </a:p>
          <a:p>
            <a:pPr marL="285750" indent="-285750">
              <a:lnSpc>
                <a:spcPct val="120000"/>
              </a:lnSpc>
              <a:spcBef>
                <a:spcPts val="600"/>
              </a:spcBef>
              <a:buFont typeface="Arial" panose="020B0604020202020204" pitchFamily="34" charset="0"/>
              <a:buChar char="•"/>
            </a:pPr>
            <a:r>
              <a:rPr lang="zh-CN" altLang="en-US" sz="1600" dirty="0">
                <a:solidFill>
                  <a:srgbClr val="404040"/>
                </a:solidFill>
                <a:latin typeface="+mj-ea"/>
              </a:rPr>
              <a:t>弱标注时间序列</a:t>
            </a:r>
          </a:p>
        </p:txBody>
      </p:sp>
      <p:sp>
        <p:nvSpPr>
          <p:cNvPr id="58" name="矩形 57"/>
          <p:cNvSpPr/>
          <p:nvPr/>
        </p:nvSpPr>
        <p:spPr>
          <a:xfrm>
            <a:off x="2667395" y="3837029"/>
            <a:ext cx="1620957" cy="597921"/>
          </a:xfrm>
          <a:prstGeom prst="rect">
            <a:avLst/>
          </a:prstGeom>
        </p:spPr>
        <p:txBody>
          <a:bodyPr wrap="none">
            <a:spAutoFit/>
          </a:bodyPr>
          <a:lstStyle/>
          <a:p>
            <a:pPr lvl="0">
              <a:lnSpc>
                <a:spcPct val="130000"/>
              </a:lnSpc>
            </a:pPr>
            <a:r>
              <a:rPr lang="zh-CN" altLang="en-US" sz="2800" b="1" dirty="0">
                <a:solidFill>
                  <a:schemeClr val="accent1">
                    <a:lumMod val="50000"/>
                  </a:schemeClr>
                </a:solidFill>
              </a:rPr>
              <a:t>主要任务</a:t>
            </a:r>
          </a:p>
        </p:txBody>
      </p:sp>
      <mc:AlternateContent xmlns:mc="http://schemas.openxmlformats.org/markup-compatibility/2006" xmlns:a14="http://schemas.microsoft.com/office/drawing/2010/main">
        <mc:Choice Requires="a14">
          <p:sp>
            <p:nvSpPr>
              <p:cNvPr id="59" name="矩形 58"/>
              <p:cNvSpPr/>
              <p:nvPr/>
            </p:nvSpPr>
            <p:spPr>
              <a:xfrm>
                <a:off x="2402331" y="4425118"/>
                <a:ext cx="3259809" cy="1346394"/>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dirty="0">
                    <a:solidFill>
                      <a:srgbClr val="404040"/>
                    </a:solidFill>
                    <a:latin typeface="+mj-ea"/>
                  </a:rPr>
                  <a:t>截取</a:t>
                </a:r>
                <a14:m>
                  <m:oMath xmlns:m="http://schemas.openxmlformats.org/officeDocument/2006/math">
                    <m:sSup>
                      <m:sSupPr>
                        <m:ctrlPr>
                          <a:rPr lang="zh-CN" altLang="zh-CN" i="1" smtClean="0">
                            <a:solidFill>
                              <a:schemeClr val="bg2">
                                <a:lumMod val="50000"/>
                              </a:schemeClr>
                            </a:solidFill>
                            <a:latin typeface="Cambria Math" panose="02040503050406030204" pitchFamily="18" charset="0"/>
                          </a:rPr>
                        </m:ctrlPr>
                      </m:sSupPr>
                      <m:e>
                        <m:r>
                          <a:rPr lang="en-US" altLang="zh-CN" i="1">
                            <a:solidFill>
                              <a:schemeClr val="bg2">
                                <a:lumMod val="50000"/>
                              </a:schemeClr>
                            </a:solidFill>
                            <a:latin typeface="Cambria Math" panose="02040503050406030204" pitchFamily="18" charset="0"/>
                          </a:rPr>
                          <m:t>𝑈</m:t>
                        </m:r>
                      </m:e>
                      <m:sup>
                        <m:r>
                          <a:rPr lang="en-US" altLang="zh-CN" i="1">
                            <a:solidFill>
                              <a:schemeClr val="bg2">
                                <a:lumMod val="50000"/>
                              </a:schemeClr>
                            </a:solidFill>
                            <a:latin typeface="Cambria Math" panose="02040503050406030204" pitchFamily="18" charset="0"/>
                          </a:rPr>
                          <m:t>𝑅</m:t>
                        </m:r>
                      </m:sup>
                    </m:sSup>
                    <m:r>
                      <a:rPr lang="en-US" altLang="zh-CN" i="1">
                        <a:solidFill>
                          <a:schemeClr val="bg2">
                            <a:lumMod val="50000"/>
                          </a:schemeClr>
                        </a:solidFill>
                        <a:latin typeface="Cambria Math" panose="02040503050406030204" pitchFamily="18" charset="0"/>
                      </a:rPr>
                      <m:t>,</m:t>
                    </m:r>
                    <m:sSup>
                      <m:sSupPr>
                        <m:ctrlPr>
                          <a:rPr lang="zh-CN" altLang="zh-CN" i="1">
                            <a:solidFill>
                              <a:schemeClr val="bg2">
                                <a:lumMod val="50000"/>
                              </a:schemeClr>
                            </a:solidFill>
                            <a:latin typeface="Cambria Math" panose="02040503050406030204" pitchFamily="18" charset="0"/>
                          </a:rPr>
                        </m:ctrlPr>
                      </m:sSupPr>
                      <m:e>
                        <m:r>
                          <a:rPr lang="en-US" altLang="zh-CN" i="1">
                            <a:solidFill>
                              <a:schemeClr val="bg2">
                                <a:lumMod val="50000"/>
                              </a:schemeClr>
                            </a:solidFill>
                            <a:latin typeface="Cambria Math" panose="02040503050406030204" pitchFamily="18" charset="0"/>
                          </a:rPr>
                          <m:t>𝑈</m:t>
                        </m:r>
                      </m:e>
                      <m:sup>
                        <m:r>
                          <a:rPr lang="en-US" altLang="zh-CN" i="1">
                            <a:solidFill>
                              <a:schemeClr val="bg2">
                                <a:lumMod val="50000"/>
                              </a:schemeClr>
                            </a:solidFill>
                            <a:latin typeface="Cambria Math" panose="02040503050406030204" pitchFamily="18" charset="0"/>
                          </a:rPr>
                          <m:t>𝐼</m:t>
                        </m:r>
                      </m:sup>
                    </m:sSup>
                    <m:r>
                      <a:rPr lang="en-US" altLang="zh-CN" i="1">
                        <a:solidFill>
                          <a:schemeClr val="bg2">
                            <a:lumMod val="50000"/>
                          </a:schemeClr>
                        </a:solidFill>
                        <a:latin typeface="Cambria Math" panose="02040503050406030204" pitchFamily="18" charset="0"/>
                      </a:rPr>
                      <m:t>∈</m:t>
                    </m:r>
                    <m:sSup>
                      <m:sSupPr>
                        <m:ctrlPr>
                          <a:rPr lang="zh-CN" altLang="zh-CN" i="1">
                            <a:solidFill>
                              <a:schemeClr val="bg2">
                                <a:lumMod val="50000"/>
                              </a:schemeClr>
                            </a:solidFill>
                            <a:latin typeface="Cambria Math" panose="02040503050406030204" pitchFamily="18" charset="0"/>
                          </a:rPr>
                        </m:ctrlPr>
                      </m:sSupPr>
                      <m:e>
                        <m:r>
                          <a:rPr lang="en-US" altLang="zh-CN" i="1">
                            <a:solidFill>
                              <a:schemeClr val="bg2">
                                <a:lumMod val="50000"/>
                              </a:schemeClr>
                            </a:solidFill>
                            <a:latin typeface="Cambria Math" panose="02040503050406030204" pitchFamily="18" charset="0"/>
                          </a:rPr>
                          <m:t>𝑅</m:t>
                        </m:r>
                      </m:e>
                      <m:sup>
                        <m:r>
                          <a:rPr lang="en-US" altLang="zh-CN" i="1">
                            <a:solidFill>
                              <a:schemeClr val="bg2">
                                <a:lumMod val="50000"/>
                              </a:schemeClr>
                            </a:solidFill>
                            <a:latin typeface="Cambria Math" panose="02040503050406030204" pitchFamily="18" charset="0"/>
                          </a:rPr>
                          <m:t>𝑁</m:t>
                        </m:r>
                        <m:r>
                          <a:rPr lang="en-US" altLang="zh-CN" i="1">
                            <a:solidFill>
                              <a:schemeClr val="bg2">
                                <a:lumMod val="50000"/>
                              </a:schemeClr>
                            </a:solidFill>
                            <a:latin typeface="Cambria Math" panose="02040503050406030204" pitchFamily="18" charset="0"/>
                          </a:rPr>
                          <m:t>×</m:t>
                        </m:r>
                        <m:r>
                          <a:rPr lang="en-US" altLang="zh-CN" i="1">
                            <a:solidFill>
                              <a:schemeClr val="bg2">
                                <a:lumMod val="50000"/>
                              </a:schemeClr>
                            </a:solidFill>
                            <a:latin typeface="Cambria Math" panose="02040503050406030204" pitchFamily="18" charset="0"/>
                          </a:rPr>
                          <m:t>𝑇</m:t>
                        </m:r>
                      </m:sup>
                    </m:sSup>
                  </m:oMath>
                </a14:m>
                <a:r>
                  <a:rPr lang="zh-CN" altLang="en-US" sz="1600" dirty="0">
                    <a:solidFill>
                      <a:srgbClr val="404040"/>
                    </a:solidFill>
                    <a:latin typeface="+mj-ea"/>
                  </a:rPr>
                  <a:t>中的一段</a:t>
                </a:r>
                <a14:m>
                  <m:oMath xmlns:m="http://schemas.openxmlformats.org/officeDocument/2006/math">
                    <m:sSup>
                      <m:sSupPr>
                        <m:ctrlPr>
                          <a:rPr lang="zh-CN" altLang="zh-CN" i="1" smtClean="0">
                            <a:solidFill>
                              <a:schemeClr val="bg2">
                                <a:lumMod val="50000"/>
                              </a:schemeClr>
                            </a:solidFill>
                            <a:latin typeface="Cambria Math" panose="02040503050406030204" pitchFamily="18" charset="0"/>
                          </a:rPr>
                        </m:ctrlPr>
                      </m:sSupPr>
                      <m:e>
                        <m:r>
                          <a:rPr lang="en-US" altLang="zh-CN" i="1">
                            <a:solidFill>
                              <a:schemeClr val="bg2">
                                <a:lumMod val="50000"/>
                              </a:schemeClr>
                            </a:solidFill>
                            <a:latin typeface="Cambria Math" panose="02040503050406030204" pitchFamily="18" charset="0"/>
                          </a:rPr>
                          <m:t>𝑈</m:t>
                        </m:r>
                      </m:e>
                      <m:sup>
                        <m:r>
                          <a:rPr lang="en-US" altLang="zh-CN" i="1">
                            <a:solidFill>
                              <a:schemeClr val="bg2">
                                <a:lumMod val="50000"/>
                              </a:schemeClr>
                            </a:solidFill>
                            <a:latin typeface="Cambria Math" panose="02040503050406030204" pitchFamily="18" charset="0"/>
                          </a:rPr>
                          <m:t>𝑅</m:t>
                        </m:r>
                        <m:r>
                          <a:rPr lang="en-US" altLang="zh-CN" i="1">
                            <a:solidFill>
                              <a:schemeClr val="bg2">
                                <a:lumMod val="50000"/>
                              </a:schemeClr>
                            </a:solidFill>
                            <a:latin typeface="Cambria Math" panose="02040503050406030204" pitchFamily="18" charset="0"/>
                          </a:rPr>
                          <m:t>′</m:t>
                        </m:r>
                      </m:sup>
                    </m:sSup>
                    <m:r>
                      <a:rPr lang="en-US" altLang="zh-CN" i="1">
                        <a:solidFill>
                          <a:schemeClr val="bg2">
                            <a:lumMod val="50000"/>
                          </a:schemeClr>
                        </a:solidFill>
                        <a:latin typeface="Cambria Math" panose="02040503050406030204" pitchFamily="18" charset="0"/>
                      </a:rPr>
                      <m:t>,</m:t>
                    </m:r>
                    <m:sSup>
                      <m:sSupPr>
                        <m:ctrlPr>
                          <a:rPr lang="zh-CN" altLang="zh-CN" i="1">
                            <a:solidFill>
                              <a:schemeClr val="bg2">
                                <a:lumMod val="50000"/>
                              </a:schemeClr>
                            </a:solidFill>
                            <a:latin typeface="Cambria Math" panose="02040503050406030204" pitchFamily="18" charset="0"/>
                          </a:rPr>
                        </m:ctrlPr>
                      </m:sSupPr>
                      <m:e>
                        <m:r>
                          <a:rPr lang="en-US" altLang="zh-CN" i="1">
                            <a:solidFill>
                              <a:schemeClr val="bg2">
                                <a:lumMod val="50000"/>
                              </a:schemeClr>
                            </a:solidFill>
                            <a:latin typeface="Cambria Math" panose="02040503050406030204" pitchFamily="18" charset="0"/>
                          </a:rPr>
                          <m:t>𝑈</m:t>
                        </m:r>
                      </m:e>
                      <m:sup>
                        <m:r>
                          <a:rPr lang="en-US" altLang="zh-CN" i="1">
                            <a:solidFill>
                              <a:schemeClr val="bg2">
                                <a:lumMod val="50000"/>
                              </a:schemeClr>
                            </a:solidFill>
                            <a:latin typeface="Cambria Math" panose="02040503050406030204" pitchFamily="18" charset="0"/>
                          </a:rPr>
                          <m:t>𝐼</m:t>
                        </m:r>
                        <m:r>
                          <a:rPr lang="en-US" altLang="zh-CN" i="1">
                            <a:solidFill>
                              <a:schemeClr val="bg2">
                                <a:lumMod val="50000"/>
                              </a:schemeClr>
                            </a:solidFill>
                            <a:latin typeface="Cambria Math" panose="02040503050406030204" pitchFamily="18" charset="0"/>
                          </a:rPr>
                          <m:t>′</m:t>
                        </m:r>
                      </m:sup>
                    </m:sSup>
                    <m:r>
                      <a:rPr lang="en-US" altLang="zh-CN" i="1">
                        <a:solidFill>
                          <a:schemeClr val="bg2">
                            <a:lumMod val="50000"/>
                          </a:schemeClr>
                        </a:solidFill>
                        <a:latin typeface="Cambria Math" panose="02040503050406030204" pitchFamily="18" charset="0"/>
                      </a:rPr>
                      <m:t>∈</m:t>
                    </m:r>
                    <m:sSup>
                      <m:sSupPr>
                        <m:ctrlPr>
                          <a:rPr lang="zh-CN" altLang="zh-CN" i="1">
                            <a:solidFill>
                              <a:schemeClr val="bg2">
                                <a:lumMod val="50000"/>
                              </a:schemeClr>
                            </a:solidFill>
                            <a:latin typeface="Cambria Math" panose="02040503050406030204" pitchFamily="18" charset="0"/>
                          </a:rPr>
                        </m:ctrlPr>
                      </m:sSupPr>
                      <m:e>
                        <m:r>
                          <a:rPr lang="en-US" altLang="zh-CN" i="1">
                            <a:solidFill>
                              <a:schemeClr val="bg2">
                                <a:lumMod val="50000"/>
                              </a:schemeClr>
                            </a:solidFill>
                            <a:latin typeface="Cambria Math" panose="02040503050406030204" pitchFamily="18" charset="0"/>
                          </a:rPr>
                          <m:t>𝑅</m:t>
                        </m:r>
                      </m:e>
                      <m:sup>
                        <m:r>
                          <a:rPr lang="en-US" altLang="zh-CN" i="1">
                            <a:solidFill>
                              <a:schemeClr val="bg2">
                                <a:lumMod val="50000"/>
                              </a:schemeClr>
                            </a:solidFill>
                            <a:latin typeface="Cambria Math" panose="02040503050406030204" pitchFamily="18" charset="0"/>
                          </a:rPr>
                          <m:t>𝑁</m:t>
                        </m:r>
                        <m:r>
                          <a:rPr lang="en-US" altLang="zh-CN" i="1">
                            <a:solidFill>
                              <a:schemeClr val="bg2">
                                <a:lumMod val="50000"/>
                              </a:schemeClr>
                            </a:solidFill>
                            <a:latin typeface="Cambria Math" panose="02040503050406030204" pitchFamily="18" charset="0"/>
                          </a:rPr>
                          <m:t>×</m:t>
                        </m:r>
                        <m:r>
                          <a:rPr lang="en-US" altLang="zh-CN" i="1">
                            <a:solidFill>
                              <a:schemeClr val="bg2">
                                <a:lumMod val="50000"/>
                              </a:schemeClr>
                            </a:solidFill>
                            <a:latin typeface="Cambria Math" panose="02040503050406030204" pitchFamily="18" charset="0"/>
                          </a:rPr>
                          <m:t>𝐾</m:t>
                        </m:r>
                      </m:sup>
                    </m:sSup>
                    <m:r>
                      <a:rPr lang="en-US" altLang="zh-CN" i="1">
                        <a:solidFill>
                          <a:schemeClr val="bg2">
                            <a:lumMod val="50000"/>
                          </a:schemeClr>
                        </a:solidFill>
                        <a:latin typeface="Cambria Math" panose="02040503050406030204" pitchFamily="18" charset="0"/>
                      </a:rPr>
                      <m:t>,</m:t>
                    </m:r>
                    <m:r>
                      <a:rPr lang="en-US" altLang="zh-CN" i="1">
                        <a:solidFill>
                          <a:schemeClr val="bg2">
                            <a:lumMod val="50000"/>
                          </a:schemeClr>
                        </a:solidFill>
                        <a:latin typeface="Cambria Math" panose="02040503050406030204" pitchFamily="18" charset="0"/>
                      </a:rPr>
                      <m:t>𝐾</m:t>
                    </m:r>
                    <m:r>
                      <a:rPr lang="en-US" altLang="zh-CN" i="1">
                        <a:solidFill>
                          <a:schemeClr val="bg2">
                            <a:lumMod val="50000"/>
                          </a:schemeClr>
                        </a:solidFill>
                        <a:latin typeface="Cambria Math" panose="02040503050406030204" pitchFamily="18" charset="0"/>
                      </a:rPr>
                      <m:t>&lt;</m:t>
                    </m:r>
                    <m:r>
                      <a:rPr lang="en-US" altLang="zh-CN" i="1">
                        <a:solidFill>
                          <a:schemeClr val="bg2">
                            <a:lumMod val="50000"/>
                          </a:schemeClr>
                        </a:solidFill>
                        <a:latin typeface="Cambria Math" panose="02040503050406030204" pitchFamily="18" charset="0"/>
                      </a:rPr>
                      <m:t>𝑇</m:t>
                    </m:r>
                    <m:r>
                      <a:rPr lang="en-US" altLang="zh-CN" i="1">
                        <a:solidFill>
                          <a:schemeClr val="bg2">
                            <a:lumMod val="50000"/>
                          </a:schemeClr>
                        </a:solidFill>
                        <a:latin typeface="Cambria Math" panose="02040503050406030204" pitchFamily="18" charset="0"/>
                      </a:rPr>
                      <m:t> </m:t>
                    </m:r>
                  </m:oMath>
                </a14:m>
                <a:r>
                  <a:rPr lang="zh-CN" altLang="en-US" sz="1600" dirty="0">
                    <a:solidFill>
                      <a:srgbClr val="404040"/>
                    </a:solidFill>
                    <a:latin typeface="+mj-ea"/>
                  </a:rPr>
                  <a:t>，来预测</a:t>
                </a:r>
                <a:r>
                  <a:rPr lang="en-US" altLang="zh-CN" sz="1600" dirty="0">
                    <a:solidFill>
                      <a:schemeClr val="bg2">
                        <a:lumMod val="50000"/>
                      </a:schemeClr>
                    </a:solidFill>
                    <a:latin typeface="+mj-ea"/>
                  </a:rPr>
                  <a:t>[K,T</a:t>
                </a:r>
                <a:r>
                  <a:rPr lang="en-US" altLang="zh-CN" sz="1600" dirty="0">
                    <a:solidFill>
                      <a:srgbClr val="404040"/>
                    </a:solidFill>
                    <a:latin typeface="+mj-ea"/>
                  </a:rPr>
                  <a:t>]</a:t>
                </a:r>
                <a:r>
                  <a:rPr lang="zh-CN" altLang="en-US" sz="1600" dirty="0">
                    <a:solidFill>
                      <a:srgbClr val="404040"/>
                    </a:solidFill>
                    <a:latin typeface="+mj-ea"/>
                  </a:rPr>
                  <a:t>时间段内系统的稳定性</a:t>
                </a:r>
              </a:p>
            </p:txBody>
          </p:sp>
        </mc:Choice>
        <mc:Fallback xmlns="">
          <p:sp>
            <p:nvSpPr>
              <p:cNvPr id="59" name="矩形 58"/>
              <p:cNvSpPr>
                <a:spLocks noRot="1" noChangeAspect="1" noMove="1" noResize="1" noEditPoints="1" noAdjustHandles="1" noChangeArrowheads="1" noChangeShapeType="1" noTextEdit="1"/>
              </p:cNvSpPr>
              <p:nvPr/>
            </p:nvSpPr>
            <p:spPr>
              <a:xfrm>
                <a:off x="2402331" y="4425118"/>
                <a:ext cx="3259809" cy="1346394"/>
              </a:xfrm>
              <a:prstGeom prst="rect">
                <a:avLst/>
              </a:prstGeom>
              <a:blipFill>
                <a:blip r:embed="rId2"/>
                <a:stretch>
                  <a:fillRect l="-748" b="-3167"/>
                </a:stretch>
              </a:blipFill>
            </p:spPr>
            <p:txBody>
              <a:bodyPr/>
              <a:lstStyle/>
              <a:p>
                <a:r>
                  <a:rPr lang="zh-CN" altLang="en-US">
                    <a:noFill/>
                  </a:rPr>
                  <a:t> </a:t>
                </a:r>
              </a:p>
            </p:txBody>
          </p:sp>
        </mc:Fallback>
      </mc:AlternateContent>
      <p:sp>
        <p:nvSpPr>
          <p:cNvPr id="65" name="矩形 64"/>
          <p:cNvSpPr/>
          <p:nvPr/>
        </p:nvSpPr>
        <p:spPr>
          <a:xfrm>
            <a:off x="7467995" y="3837029"/>
            <a:ext cx="902811" cy="597921"/>
          </a:xfrm>
          <a:prstGeom prst="rect">
            <a:avLst/>
          </a:prstGeom>
        </p:spPr>
        <p:txBody>
          <a:bodyPr wrap="none">
            <a:spAutoFit/>
          </a:bodyPr>
          <a:lstStyle/>
          <a:p>
            <a:pPr lvl="0">
              <a:lnSpc>
                <a:spcPct val="130000"/>
              </a:lnSpc>
            </a:pPr>
            <a:r>
              <a:rPr lang="zh-CN" altLang="en-US" sz="2800" b="1" dirty="0">
                <a:solidFill>
                  <a:schemeClr val="accent1">
                    <a:lumMod val="50000"/>
                  </a:schemeClr>
                </a:solidFill>
              </a:rPr>
              <a:t>模型</a:t>
            </a:r>
            <a:endParaRPr lang="zh-CN" altLang="en-US" sz="2400" b="1" dirty="0">
              <a:solidFill>
                <a:schemeClr val="accent1">
                  <a:lumMod val="50000"/>
                </a:schemeClr>
              </a:solidFill>
            </a:endParaRPr>
          </a:p>
        </p:txBody>
      </p:sp>
      <p:sp>
        <p:nvSpPr>
          <p:cNvPr id="66" name="矩形 65"/>
          <p:cNvSpPr/>
          <p:nvPr/>
        </p:nvSpPr>
        <p:spPr>
          <a:xfrm>
            <a:off x="7202932" y="4425118"/>
            <a:ext cx="3236468" cy="1132618"/>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dirty="0">
                <a:solidFill>
                  <a:srgbClr val="404040"/>
                </a:solidFill>
                <a:latin typeface="+mj-ea"/>
              </a:rPr>
              <a:t>深度神经网络</a:t>
            </a:r>
            <a:endParaRPr lang="en-US" altLang="zh-CN" sz="1600" dirty="0">
              <a:solidFill>
                <a:srgbClr val="404040"/>
              </a:solidFill>
              <a:latin typeface="+mj-ea"/>
            </a:endParaRPr>
          </a:p>
          <a:p>
            <a:pPr lvl="1">
              <a:lnSpc>
                <a:spcPct val="120000"/>
              </a:lnSpc>
              <a:spcBef>
                <a:spcPts val="600"/>
              </a:spcBef>
            </a:pPr>
            <a:r>
              <a:rPr lang="zh-CN" altLang="en-US" sz="1600" dirty="0">
                <a:solidFill>
                  <a:srgbClr val="404040"/>
                </a:solidFill>
                <a:latin typeface="+mj-ea"/>
              </a:rPr>
              <a:t>卷积网络，</a:t>
            </a:r>
            <a:r>
              <a:rPr lang="en-US" altLang="zh-CN" sz="1600" dirty="0">
                <a:solidFill>
                  <a:srgbClr val="404040"/>
                </a:solidFill>
                <a:latin typeface="+mj-ea"/>
              </a:rPr>
              <a:t>MLP</a:t>
            </a:r>
            <a:endParaRPr lang="zh-CN" altLang="en-US" sz="1600" dirty="0">
              <a:solidFill>
                <a:srgbClr val="404040"/>
              </a:solidFill>
              <a:latin typeface="+mj-ea"/>
            </a:endParaRPr>
          </a:p>
          <a:p>
            <a:pPr marL="285750" indent="-285750">
              <a:lnSpc>
                <a:spcPct val="120000"/>
              </a:lnSpc>
              <a:spcBef>
                <a:spcPts val="600"/>
              </a:spcBef>
              <a:buFont typeface="Arial" panose="020B0604020202020204" pitchFamily="34" charset="0"/>
              <a:buChar char="•"/>
            </a:pPr>
            <a:r>
              <a:rPr lang="zh-CN" altLang="en-US" sz="1600" dirty="0">
                <a:solidFill>
                  <a:srgbClr val="404040"/>
                </a:solidFill>
                <a:latin typeface="+mj-ea"/>
              </a:rPr>
              <a:t>训练集、测试集</a:t>
            </a:r>
            <a:endParaRPr lang="en-US" altLang="zh-CN" sz="1600" dirty="0">
              <a:solidFill>
                <a:srgbClr val="404040"/>
              </a:solidFill>
              <a:latin typeface="+mj-ea"/>
            </a:endParaRPr>
          </a:p>
        </p:txBody>
      </p:sp>
      <p:sp>
        <p:nvSpPr>
          <p:cNvPr id="67" name="矩形 66"/>
          <p:cNvSpPr/>
          <p:nvPr/>
        </p:nvSpPr>
        <p:spPr>
          <a:xfrm rot="2646635">
            <a:off x="5601322" y="3050056"/>
            <a:ext cx="953974" cy="95397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0279076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整体架构</a:t>
            </a:r>
          </a:p>
        </p:txBody>
      </p:sp>
      <p:pic>
        <p:nvPicPr>
          <p:cNvPr id="7" name="图片 6"/>
          <p:cNvPicPr>
            <a:picLocks noChangeAspect="1"/>
          </p:cNvPicPr>
          <p:nvPr/>
        </p:nvPicPr>
        <p:blipFill>
          <a:blip r:embed="rId2"/>
          <a:stretch>
            <a:fillRect/>
          </a:stretch>
        </p:blipFill>
        <p:spPr>
          <a:xfrm>
            <a:off x="1491868" y="820690"/>
            <a:ext cx="2258329" cy="5111338"/>
          </a:xfrm>
          <a:prstGeom prst="rect">
            <a:avLst/>
          </a:prstGeom>
        </p:spPr>
      </p:pic>
      <p:pic>
        <p:nvPicPr>
          <p:cNvPr id="8" name="图片 7"/>
          <p:cNvPicPr>
            <a:picLocks noChangeAspect="1"/>
          </p:cNvPicPr>
          <p:nvPr/>
        </p:nvPicPr>
        <p:blipFill>
          <a:blip r:embed="rId3"/>
          <a:stretch>
            <a:fillRect/>
          </a:stretch>
        </p:blipFill>
        <p:spPr>
          <a:xfrm>
            <a:off x="4059125" y="1192318"/>
            <a:ext cx="8022039" cy="4897156"/>
          </a:xfrm>
          <a:prstGeom prst="rect">
            <a:avLst/>
          </a:prstGeom>
        </p:spPr>
      </p:pic>
    </p:spTree>
    <p:extLst>
      <p:ext uri="{BB962C8B-B14F-4D97-AF65-F5344CB8AC3E}">
        <p14:creationId xmlns:p14="http://schemas.microsoft.com/office/powerpoint/2010/main" val="2822993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坐标转换层</a:t>
            </a:r>
          </a:p>
        </p:txBody>
      </p:sp>
      <p:sp>
        <p:nvSpPr>
          <p:cNvPr id="3" name="文本框 2"/>
          <p:cNvSpPr txBox="1"/>
          <p:nvPr/>
        </p:nvSpPr>
        <p:spPr>
          <a:xfrm>
            <a:off x="474563" y="1018572"/>
            <a:ext cx="5741042" cy="1665071"/>
          </a:xfrm>
          <a:prstGeom prst="rect">
            <a:avLst/>
          </a:prstGeom>
          <a:noFill/>
        </p:spPr>
        <p:txBody>
          <a:bodyPr wrap="square" rtlCol="0">
            <a:spAutoFit/>
          </a:bodyPr>
          <a:lstStyle/>
          <a:p>
            <a:r>
              <a:rPr lang="zh-CN" altLang="zh-CN" sz="3200" dirty="0">
                <a:solidFill>
                  <a:srgbClr val="1F4E79"/>
                </a:solidFill>
              </a:rPr>
              <a:t>电压</a:t>
            </a:r>
            <a:r>
              <a:rPr lang="en-US" altLang="zh-CN" sz="3200" dirty="0">
                <a:solidFill>
                  <a:srgbClr val="1F4E79"/>
                </a:solidFill>
              </a:rPr>
              <a:t>u</a:t>
            </a:r>
            <a:r>
              <a:rPr lang="zh-CN" altLang="zh-CN" sz="3200" dirty="0">
                <a:solidFill>
                  <a:srgbClr val="1F4E79"/>
                </a:solidFill>
              </a:rPr>
              <a:t>和相角</a:t>
            </a:r>
            <a:r>
              <a:rPr lang="en-US" altLang="zh-CN" sz="3200" dirty="0">
                <a:solidFill>
                  <a:srgbClr val="1F4E79"/>
                </a:solidFill>
              </a:rPr>
              <a:t>θ</a:t>
            </a:r>
            <a:r>
              <a:rPr lang="zh-CN" altLang="en-US" sz="3200" dirty="0">
                <a:solidFill>
                  <a:srgbClr val="1F4E79"/>
                </a:solidFill>
              </a:rPr>
              <a:t>：</a:t>
            </a:r>
            <a:endParaRPr lang="en-US" altLang="zh-CN" sz="3200" dirty="0">
              <a:solidFill>
                <a:srgbClr val="1F4E79"/>
              </a:solidFill>
            </a:endParaRPr>
          </a:p>
          <a:p>
            <a:pPr marL="285750" indent="-285750">
              <a:lnSpc>
                <a:spcPct val="130000"/>
              </a:lnSpc>
              <a:buFont typeface="Arial" panose="020B0604020202020204" pitchFamily="34" charset="0"/>
              <a:buChar char="•"/>
            </a:pPr>
            <a:r>
              <a:rPr lang="zh-CN" altLang="zh-CN" dirty="0">
                <a:solidFill>
                  <a:schemeClr val="bg2">
                    <a:lumMod val="25000"/>
                  </a:schemeClr>
                </a:solidFill>
              </a:rPr>
              <a:t>具有不同的量纲和取值范围</a:t>
            </a:r>
            <a:endParaRPr lang="en-US" altLang="zh-CN" dirty="0">
              <a:solidFill>
                <a:schemeClr val="bg2">
                  <a:lumMod val="25000"/>
                </a:schemeClr>
              </a:solidFill>
            </a:endParaRPr>
          </a:p>
          <a:p>
            <a:pPr marL="285750" indent="-285750">
              <a:lnSpc>
                <a:spcPct val="130000"/>
              </a:lnSpc>
              <a:buFont typeface="Arial" panose="020B0604020202020204" pitchFamily="34" charset="0"/>
              <a:buChar char="•"/>
            </a:pPr>
            <a:r>
              <a:rPr lang="en-US" altLang="zh-CN" dirty="0">
                <a:solidFill>
                  <a:schemeClr val="bg2">
                    <a:lumMod val="25000"/>
                  </a:schemeClr>
                </a:solidFill>
              </a:rPr>
              <a:t>θ</a:t>
            </a:r>
            <a:r>
              <a:rPr lang="zh-CN" altLang="zh-CN" dirty="0">
                <a:solidFill>
                  <a:schemeClr val="bg2">
                    <a:lumMod val="25000"/>
                  </a:schemeClr>
                </a:solidFill>
              </a:rPr>
              <a:t>的取值</a:t>
            </a:r>
            <a:r>
              <a:rPr lang="zh-CN" altLang="en-US" dirty="0">
                <a:solidFill>
                  <a:schemeClr val="bg2">
                    <a:lumMod val="25000"/>
                  </a:schemeClr>
                </a:solidFill>
              </a:rPr>
              <a:t>可能</a:t>
            </a:r>
            <a:r>
              <a:rPr lang="zh-CN" altLang="zh-CN" dirty="0">
                <a:solidFill>
                  <a:schemeClr val="bg2">
                    <a:lumMod val="25000"/>
                  </a:schemeClr>
                </a:solidFill>
              </a:rPr>
              <a:t>产生从</a:t>
            </a:r>
            <a:r>
              <a:rPr lang="en-US" altLang="zh-CN" dirty="0">
                <a:solidFill>
                  <a:schemeClr val="bg2">
                    <a:lumMod val="25000"/>
                  </a:schemeClr>
                </a:solidFill>
              </a:rPr>
              <a:t>0° </a:t>
            </a:r>
            <a:r>
              <a:rPr lang="zh-CN" altLang="zh-CN" dirty="0">
                <a:solidFill>
                  <a:schemeClr val="bg2">
                    <a:lumMod val="25000"/>
                  </a:schemeClr>
                </a:solidFill>
              </a:rPr>
              <a:t>到</a:t>
            </a:r>
            <a:r>
              <a:rPr lang="en-US" altLang="zh-CN" dirty="0">
                <a:solidFill>
                  <a:schemeClr val="bg2">
                    <a:lumMod val="25000"/>
                  </a:schemeClr>
                </a:solidFill>
              </a:rPr>
              <a:t>360° </a:t>
            </a:r>
            <a:r>
              <a:rPr lang="zh-CN" altLang="zh-CN" dirty="0">
                <a:solidFill>
                  <a:schemeClr val="bg2">
                    <a:lumMod val="25000"/>
                  </a:schemeClr>
                </a:solidFill>
              </a:rPr>
              <a:t>或从</a:t>
            </a:r>
            <a:r>
              <a:rPr lang="en-US" altLang="zh-CN" dirty="0">
                <a:solidFill>
                  <a:schemeClr val="bg2">
                    <a:lumMod val="25000"/>
                  </a:schemeClr>
                </a:solidFill>
              </a:rPr>
              <a:t>360° </a:t>
            </a:r>
            <a:r>
              <a:rPr lang="zh-CN" altLang="zh-CN" dirty="0">
                <a:solidFill>
                  <a:schemeClr val="bg2">
                    <a:lumMod val="25000"/>
                  </a:schemeClr>
                </a:solidFill>
              </a:rPr>
              <a:t>到</a:t>
            </a:r>
            <a:r>
              <a:rPr lang="en-US" altLang="zh-CN" dirty="0">
                <a:solidFill>
                  <a:schemeClr val="bg2">
                    <a:lumMod val="25000"/>
                  </a:schemeClr>
                </a:solidFill>
              </a:rPr>
              <a:t>0° </a:t>
            </a:r>
            <a:r>
              <a:rPr lang="zh-CN" altLang="zh-CN" dirty="0">
                <a:solidFill>
                  <a:schemeClr val="bg2">
                    <a:lumMod val="25000"/>
                  </a:schemeClr>
                </a:solidFill>
              </a:rPr>
              <a:t>的跳变，这会使卷积网络学习到错误的特征，增加误判率</a:t>
            </a:r>
            <a:endParaRPr lang="zh-CN" altLang="en-US" dirty="0">
              <a:solidFill>
                <a:schemeClr val="bg2">
                  <a:lumMod val="25000"/>
                </a:schemeClr>
              </a:solidFill>
            </a:endParaRPr>
          </a:p>
        </p:txBody>
      </p:sp>
      <mc:AlternateContent xmlns:mc="http://schemas.openxmlformats.org/markup-compatibility/2006" xmlns:a14="http://schemas.microsoft.com/office/drawing/2010/main">
        <mc:Choice Requires="a14">
          <p:sp>
            <p:nvSpPr>
              <p:cNvPr id="4" name="文本框 3"/>
              <p:cNvSpPr txBox="1"/>
              <p:nvPr/>
            </p:nvSpPr>
            <p:spPr>
              <a:xfrm>
                <a:off x="474563" y="2870522"/>
                <a:ext cx="6379310" cy="2912657"/>
              </a:xfrm>
              <a:prstGeom prst="rect">
                <a:avLst/>
              </a:prstGeom>
              <a:noFill/>
            </p:spPr>
            <p:txBody>
              <a:bodyPr wrap="none" rtlCol="0">
                <a:spAutoFit/>
              </a:bodyPr>
              <a:lstStyle/>
              <a:p>
                <a:pPr>
                  <a:lnSpc>
                    <a:spcPct val="130000"/>
                  </a:lnSpc>
                </a:pPr>
                <a:r>
                  <a:rPr lang="zh-CN" altLang="en-US" sz="3200" dirty="0">
                    <a:solidFill>
                      <a:srgbClr val="1F4E79"/>
                    </a:solidFill>
                  </a:rPr>
                  <a:t>复电压</a:t>
                </a:r>
                <a:endParaRPr lang="en-US" altLang="zh-CN" sz="3200" dirty="0">
                  <a:solidFill>
                    <a:srgbClr val="1F4E79"/>
                  </a:solidFill>
                </a:endParaRPr>
              </a:p>
              <a:p>
                <a:pPr>
                  <a:lnSpc>
                    <a:spcPct val="130000"/>
                  </a:lnSpc>
                </a:pPr>
                <a14:m>
                  <m:oMathPara xmlns:m="http://schemas.openxmlformats.org/officeDocument/2006/math">
                    <m:oMathParaPr>
                      <m:jc m:val="centerGroup"/>
                    </m:oMathParaPr>
                    <m:oMath xmlns:m="http://schemas.openxmlformats.org/officeDocument/2006/math">
                      <m:sSup>
                        <m:sSupPr>
                          <m:ctrlPr>
                            <a:rPr lang="zh-CN" altLang="zh-CN" i="1" smtClean="0">
                              <a:solidFill>
                                <a:schemeClr val="bg2">
                                  <a:lumMod val="25000"/>
                                </a:schemeClr>
                              </a:solidFill>
                              <a:latin typeface="Cambria Math" panose="02040503050406030204" pitchFamily="18" charset="0"/>
                            </a:rPr>
                          </m:ctrlPr>
                        </m:sSupPr>
                        <m:e>
                          <m:r>
                            <a:rPr lang="en-US" altLang="zh-CN">
                              <a:solidFill>
                                <a:schemeClr val="bg2">
                                  <a:lumMod val="25000"/>
                                </a:schemeClr>
                              </a:solidFill>
                              <a:latin typeface="Cambria Math" panose="02040503050406030204" pitchFamily="18" charset="0"/>
                            </a:rPr>
                            <m:t>𝑢</m:t>
                          </m:r>
                        </m:e>
                        <m:sup>
                          <m:r>
                            <a:rPr lang="en-US" altLang="zh-CN">
                              <a:solidFill>
                                <a:schemeClr val="bg2">
                                  <a:lumMod val="25000"/>
                                </a:schemeClr>
                              </a:solidFill>
                              <a:latin typeface="Cambria Math" panose="02040503050406030204" pitchFamily="18" charset="0"/>
                            </a:rPr>
                            <m:t>𝑐</m:t>
                          </m:r>
                        </m:sup>
                      </m:sSup>
                      <m:r>
                        <a:rPr lang="en-US" altLang="zh-CN">
                          <a:solidFill>
                            <a:schemeClr val="bg2">
                              <a:lumMod val="25000"/>
                            </a:schemeClr>
                          </a:solidFill>
                          <a:latin typeface="Cambria Math" panose="02040503050406030204" pitchFamily="18" charset="0"/>
                        </a:rPr>
                        <m:t>=</m:t>
                      </m:r>
                      <m:sSub>
                        <m:sSubPr>
                          <m:ctrlPr>
                            <a:rPr lang="zh-CN" altLang="zh-CN" i="1">
                              <a:solidFill>
                                <a:schemeClr val="bg2">
                                  <a:lumMod val="25000"/>
                                </a:schemeClr>
                              </a:solidFill>
                              <a:latin typeface="Cambria Math" panose="02040503050406030204" pitchFamily="18" charset="0"/>
                            </a:rPr>
                          </m:ctrlPr>
                        </m:sSubPr>
                        <m:e>
                          <m:r>
                            <a:rPr lang="en-US" altLang="zh-CN">
                              <a:solidFill>
                                <a:schemeClr val="bg2">
                                  <a:lumMod val="25000"/>
                                </a:schemeClr>
                              </a:solidFill>
                              <a:latin typeface="Cambria Math" panose="02040503050406030204" pitchFamily="18" charset="0"/>
                            </a:rPr>
                            <m:t>𝑢</m:t>
                          </m:r>
                        </m:e>
                        <m:sub>
                          <m:r>
                            <a:rPr lang="en-US" altLang="zh-CN">
                              <a:solidFill>
                                <a:schemeClr val="bg2">
                                  <a:lumMod val="25000"/>
                                </a:schemeClr>
                              </a:solidFill>
                              <a:latin typeface="Cambria Math" panose="02040503050406030204" pitchFamily="18" charset="0"/>
                            </a:rPr>
                            <m:t>0</m:t>
                          </m:r>
                        </m:sub>
                      </m:sSub>
                      <m:func>
                        <m:funcPr>
                          <m:ctrlPr>
                            <a:rPr lang="zh-CN" altLang="zh-CN" i="1">
                              <a:solidFill>
                                <a:schemeClr val="bg2">
                                  <a:lumMod val="25000"/>
                                </a:schemeClr>
                              </a:solidFill>
                              <a:latin typeface="Cambria Math" panose="02040503050406030204" pitchFamily="18" charset="0"/>
                            </a:rPr>
                          </m:ctrlPr>
                        </m:funcPr>
                        <m:fName>
                          <m:r>
                            <a:rPr lang="en-US" altLang="zh-CN">
                              <a:solidFill>
                                <a:schemeClr val="bg2">
                                  <a:lumMod val="25000"/>
                                </a:schemeClr>
                              </a:solidFill>
                              <a:latin typeface="Cambria Math" panose="02040503050406030204" pitchFamily="18" charset="0"/>
                            </a:rPr>
                            <m:t>𝑒𝑥𝑝</m:t>
                          </m:r>
                        </m:fName>
                        <m:e>
                          <m:d>
                            <m:dPr>
                              <m:begChr m:val="["/>
                              <m:endChr m:val="]"/>
                              <m:ctrlPr>
                                <a:rPr lang="zh-CN" altLang="zh-CN" i="1">
                                  <a:solidFill>
                                    <a:schemeClr val="bg2">
                                      <a:lumMod val="25000"/>
                                    </a:schemeClr>
                                  </a:solidFill>
                                  <a:latin typeface="Cambria Math" panose="02040503050406030204" pitchFamily="18" charset="0"/>
                                </a:rPr>
                              </m:ctrlPr>
                            </m:dPr>
                            <m:e>
                              <m:r>
                                <a:rPr lang="en-US" altLang="zh-CN">
                                  <a:solidFill>
                                    <a:schemeClr val="bg2">
                                      <a:lumMod val="25000"/>
                                    </a:schemeClr>
                                  </a:solidFill>
                                  <a:latin typeface="Cambria Math" panose="02040503050406030204" pitchFamily="18" charset="0"/>
                                </a:rPr>
                                <m:t>𝑗</m:t>
                              </m:r>
                              <m:d>
                                <m:dPr>
                                  <m:ctrlPr>
                                    <a:rPr lang="zh-CN" altLang="zh-CN" i="1">
                                      <a:solidFill>
                                        <a:schemeClr val="bg2">
                                          <a:lumMod val="25000"/>
                                        </a:schemeClr>
                                      </a:solidFill>
                                      <a:latin typeface="Cambria Math" panose="02040503050406030204" pitchFamily="18" charset="0"/>
                                    </a:rPr>
                                  </m:ctrlPr>
                                </m:dPr>
                                <m:e>
                                  <m:r>
                                    <a:rPr lang="en-US" altLang="zh-CN">
                                      <a:solidFill>
                                        <a:schemeClr val="bg2">
                                          <a:lumMod val="25000"/>
                                        </a:schemeClr>
                                      </a:solidFill>
                                      <a:latin typeface="Cambria Math" panose="02040503050406030204" pitchFamily="18" charset="0"/>
                                    </a:rPr>
                                    <m:t>𝜔</m:t>
                                  </m:r>
                                  <m:r>
                                    <a:rPr lang="en-US" altLang="zh-CN">
                                      <a:solidFill>
                                        <a:schemeClr val="bg2">
                                          <a:lumMod val="25000"/>
                                        </a:schemeClr>
                                      </a:solidFill>
                                      <a:latin typeface="Cambria Math" panose="02040503050406030204" pitchFamily="18" charset="0"/>
                                    </a:rPr>
                                    <m:t>𝑡</m:t>
                                  </m:r>
                                  <m:r>
                                    <a:rPr lang="en-US" altLang="zh-CN">
                                      <a:solidFill>
                                        <a:schemeClr val="bg2">
                                          <a:lumMod val="25000"/>
                                        </a:schemeClr>
                                      </a:solidFill>
                                      <a:latin typeface="Cambria Math" panose="02040503050406030204" pitchFamily="18" charset="0"/>
                                    </a:rPr>
                                    <m:t>+</m:t>
                                  </m:r>
                                  <m:r>
                                    <a:rPr lang="en-US" altLang="zh-CN">
                                      <a:solidFill>
                                        <a:schemeClr val="bg2">
                                          <a:lumMod val="25000"/>
                                        </a:schemeClr>
                                      </a:solidFill>
                                      <a:latin typeface="Cambria Math" panose="02040503050406030204" pitchFamily="18" charset="0"/>
                                    </a:rPr>
                                    <m:t>𝜃</m:t>
                                  </m:r>
                                </m:e>
                              </m:d>
                            </m:e>
                          </m:d>
                        </m:e>
                      </m:func>
                      <m:r>
                        <a:rPr lang="en-US" altLang="zh-CN">
                          <a:solidFill>
                            <a:schemeClr val="bg2">
                              <a:lumMod val="25000"/>
                            </a:schemeClr>
                          </a:solidFill>
                          <a:latin typeface="Cambria Math" panose="02040503050406030204" pitchFamily="18" charset="0"/>
                        </a:rPr>
                        <m:t>=</m:t>
                      </m:r>
                      <m:sSub>
                        <m:sSubPr>
                          <m:ctrlPr>
                            <a:rPr lang="zh-CN" altLang="zh-CN" i="1">
                              <a:solidFill>
                                <a:schemeClr val="bg2">
                                  <a:lumMod val="25000"/>
                                </a:schemeClr>
                              </a:solidFill>
                              <a:latin typeface="Cambria Math" panose="02040503050406030204" pitchFamily="18" charset="0"/>
                            </a:rPr>
                          </m:ctrlPr>
                        </m:sSubPr>
                        <m:e>
                          <m:r>
                            <a:rPr lang="en-US" altLang="zh-CN">
                              <a:solidFill>
                                <a:schemeClr val="bg2">
                                  <a:lumMod val="25000"/>
                                </a:schemeClr>
                              </a:solidFill>
                              <a:latin typeface="Cambria Math" panose="02040503050406030204" pitchFamily="18" charset="0"/>
                            </a:rPr>
                            <m:t>𝑢</m:t>
                          </m:r>
                        </m:e>
                        <m:sub>
                          <m:r>
                            <a:rPr lang="en-US" altLang="zh-CN">
                              <a:solidFill>
                                <a:schemeClr val="bg2">
                                  <a:lumMod val="25000"/>
                                </a:schemeClr>
                              </a:solidFill>
                              <a:latin typeface="Cambria Math" panose="02040503050406030204" pitchFamily="18" charset="0"/>
                            </a:rPr>
                            <m:t>0</m:t>
                          </m:r>
                        </m:sub>
                      </m:sSub>
                      <m:sSup>
                        <m:sSupPr>
                          <m:ctrlPr>
                            <a:rPr lang="zh-CN" altLang="zh-CN" i="1">
                              <a:solidFill>
                                <a:schemeClr val="bg2">
                                  <a:lumMod val="25000"/>
                                </a:schemeClr>
                              </a:solidFill>
                              <a:latin typeface="Cambria Math" panose="02040503050406030204" pitchFamily="18" charset="0"/>
                            </a:rPr>
                          </m:ctrlPr>
                        </m:sSupPr>
                        <m:e>
                          <m:r>
                            <a:rPr lang="en-US" altLang="zh-CN">
                              <a:solidFill>
                                <a:schemeClr val="bg2">
                                  <a:lumMod val="25000"/>
                                </a:schemeClr>
                              </a:solidFill>
                              <a:latin typeface="Cambria Math" panose="02040503050406030204" pitchFamily="18" charset="0"/>
                            </a:rPr>
                            <m:t>𝑒</m:t>
                          </m:r>
                        </m:e>
                        <m:sup>
                          <m:r>
                            <a:rPr lang="en-US" altLang="zh-CN">
                              <a:solidFill>
                                <a:schemeClr val="bg2">
                                  <a:lumMod val="25000"/>
                                </a:schemeClr>
                              </a:solidFill>
                              <a:latin typeface="Cambria Math" panose="02040503050406030204" pitchFamily="18" charset="0"/>
                            </a:rPr>
                            <m:t>𝑗𝑤𝑡</m:t>
                          </m:r>
                        </m:sup>
                      </m:sSup>
                      <m:sSup>
                        <m:sSupPr>
                          <m:ctrlPr>
                            <a:rPr lang="zh-CN" altLang="zh-CN" i="1">
                              <a:solidFill>
                                <a:schemeClr val="bg2">
                                  <a:lumMod val="25000"/>
                                </a:schemeClr>
                              </a:solidFill>
                              <a:latin typeface="Cambria Math" panose="02040503050406030204" pitchFamily="18" charset="0"/>
                            </a:rPr>
                          </m:ctrlPr>
                        </m:sSupPr>
                        <m:e>
                          <m:r>
                            <a:rPr lang="en-US" altLang="zh-CN">
                              <a:solidFill>
                                <a:schemeClr val="bg2">
                                  <a:lumMod val="25000"/>
                                </a:schemeClr>
                              </a:solidFill>
                              <a:latin typeface="Cambria Math" panose="02040503050406030204" pitchFamily="18" charset="0"/>
                            </a:rPr>
                            <m:t>𝑒</m:t>
                          </m:r>
                        </m:e>
                        <m:sup>
                          <m:r>
                            <a:rPr lang="en-US" altLang="zh-CN">
                              <a:solidFill>
                                <a:schemeClr val="bg2">
                                  <a:lumMod val="25000"/>
                                </a:schemeClr>
                              </a:solidFill>
                              <a:latin typeface="Cambria Math" panose="02040503050406030204" pitchFamily="18" charset="0"/>
                            </a:rPr>
                            <m:t>𝑗</m:t>
                          </m:r>
                          <m:r>
                            <a:rPr lang="en-US" altLang="zh-CN">
                              <a:solidFill>
                                <a:schemeClr val="bg2">
                                  <a:lumMod val="25000"/>
                                </a:schemeClr>
                              </a:solidFill>
                              <a:latin typeface="Cambria Math" panose="02040503050406030204" pitchFamily="18" charset="0"/>
                            </a:rPr>
                            <m:t>𝜃</m:t>
                          </m:r>
                        </m:sup>
                      </m:sSup>
                      <m:r>
                        <a:rPr lang="en-US" altLang="zh-CN">
                          <a:solidFill>
                            <a:schemeClr val="bg2">
                              <a:lumMod val="25000"/>
                            </a:schemeClr>
                          </a:solidFill>
                          <a:latin typeface="Cambria Math" panose="02040503050406030204" pitchFamily="18" charset="0"/>
                        </a:rPr>
                        <m:t>=</m:t>
                      </m:r>
                      <m:sSub>
                        <m:sSubPr>
                          <m:ctrlPr>
                            <a:rPr lang="zh-CN" altLang="zh-CN" i="1">
                              <a:solidFill>
                                <a:schemeClr val="bg2">
                                  <a:lumMod val="25000"/>
                                </a:schemeClr>
                              </a:solidFill>
                              <a:latin typeface="Cambria Math" panose="02040503050406030204" pitchFamily="18" charset="0"/>
                            </a:rPr>
                          </m:ctrlPr>
                        </m:sSubPr>
                        <m:e>
                          <m:r>
                            <a:rPr lang="en-US" altLang="zh-CN">
                              <a:solidFill>
                                <a:schemeClr val="bg2">
                                  <a:lumMod val="25000"/>
                                </a:schemeClr>
                              </a:solidFill>
                              <a:latin typeface="Cambria Math" panose="02040503050406030204" pitchFamily="18" charset="0"/>
                            </a:rPr>
                            <m:t>𝑢</m:t>
                          </m:r>
                        </m:e>
                        <m:sub>
                          <m:r>
                            <a:rPr lang="en-US" altLang="zh-CN">
                              <a:solidFill>
                                <a:schemeClr val="bg2">
                                  <a:lumMod val="25000"/>
                                </a:schemeClr>
                              </a:solidFill>
                              <a:latin typeface="Cambria Math" panose="02040503050406030204" pitchFamily="18" charset="0"/>
                            </a:rPr>
                            <m:t>0</m:t>
                          </m:r>
                        </m:sub>
                      </m:sSub>
                      <m:sSup>
                        <m:sSupPr>
                          <m:ctrlPr>
                            <a:rPr lang="zh-CN" altLang="zh-CN" i="1">
                              <a:solidFill>
                                <a:schemeClr val="bg2">
                                  <a:lumMod val="25000"/>
                                </a:schemeClr>
                              </a:solidFill>
                              <a:latin typeface="Cambria Math" panose="02040503050406030204" pitchFamily="18" charset="0"/>
                            </a:rPr>
                          </m:ctrlPr>
                        </m:sSupPr>
                        <m:e>
                          <m:r>
                            <a:rPr lang="en-US" altLang="zh-CN">
                              <a:solidFill>
                                <a:schemeClr val="bg2">
                                  <a:lumMod val="25000"/>
                                </a:schemeClr>
                              </a:solidFill>
                              <a:latin typeface="Cambria Math" panose="02040503050406030204" pitchFamily="18" charset="0"/>
                            </a:rPr>
                            <m:t>𝑒</m:t>
                          </m:r>
                        </m:e>
                        <m:sup>
                          <m:r>
                            <a:rPr lang="en-US" altLang="zh-CN">
                              <a:solidFill>
                                <a:schemeClr val="bg2">
                                  <a:lumMod val="25000"/>
                                </a:schemeClr>
                              </a:solidFill>
                              <a:latin typeface="Cambria Math" panose="02040503050406030204" pitchFamily="18" charset="0"/>
                            </a:rPr>
                            <m:t>𝑗𝑤𝑡</m:t>
                          </m:r>
                        </m:sup>
                      </m:sSup>
                      <m:r>
                        <a:rPr lang="en-US" altLang="zh-CN">
                          <a:solidFill>
                            <a:schemeClr val="bg2">
                              <a:lumMod val="25000"/>
                            </a:schemeClr>
                          </a:solidFill>
                          <a:latin typeface="Cambria Math" panose="02040503050406030204" pitchFamily="18" charset="0"/>
                        </a:rPr>
                        <m:t>(</m:t>
                      </m:r>
                      <m:func>
                        <m:funcPr>
                          <m:ctrlPr>
                            <a:rPr lang="zh-CN" altLang="zh-CN" i="1">
                              <a:solidFill>
                                <a:schemeClr val="bg2">
                                  <a:lumMod val="25000"/>
                                </a:schemeClr>
                              </a:solidFill>
                              <a:latin typeface="Cambria Math" panose="02040503050406030204" pitchFamily="18" charset="0"/>
                            </a:rPr>
                          </m:ctrlPr>
                        </m:funcPr>
                        <m:fName>
                          <m:r>
                            <a:rPr lang="en-US" altLang="zh-CN">
                              <a:solidFill>
                                <a:schemeClr val="bg2">
                                  <a:lumMod val="25000"/>
                                </a:schemeClr>
                              </a:solidFill>
                              <a:latin typeface="Cambria Math" panose="02040503050406030204" pitchFamily="18" charset="0"/>
                            </a:rPr>
                            <m:t>𝑐𝑜𝑠</m:t>
                          </m:r>
                        </m:fName>
                        <m:e>
                          <m:r>
                            <a:rPr lang="en-US" altLang="zh-CN">
                              <a:solidFill>
                                <a:schemeClr val="bg2">
                                  <a:lumMod val="25000"/>
                                </a:schemeClr>
                              </a:solidFill>
                              <a:latin typeface="Cambria Math" panose="02040503050406030204" pitchFamily="18" charset="0"/>
                            </a:rPr>
                            <m:t>𝜃</m:t>
                          </m:r>
                        </m:e>
                      </m:func>
                      <m:r>
                        <a:rPr lang="en-US" altLang="zh-CN">
                          <a:solidFill>
                            <a:schemeClr val="bg2">
                              <a:lumMod val="25000"/>
                            </a:schemeClr>
                          </a:solidFill>
                          <a:latin typeface="Cambria Math" panose="02040503050406030204" pitchFamily="18" charset="0"/>
                        </a:rPr>
                        <m:t>+</m:t>
                      </m:r>
                      <m:r>
                        <a:rPr lang="en-US" altLang="zh-CN">
                          <a:solidFill>
                            <a:schemeClr val="bg2">
                              <a:lumMod val="25000"/>
                            </a:schemeClr>
                          </a:solidFill>
                          <a:latin typeface="Cambria Math" panose="02040503050406030204" pitchFamily="18" charset="0"/>
                        </a:rPr>
                        <m:t>𝑗𝑠𝑖𝑛</m:t>
                      </m:r>
                      <m:r>
                        <a:rPr lang="en-US" altLang="zh-CN">
                          <a:solidFill>
                            <a:schemeClr val="bg2">
                              <a:lumMod val="25000"/>
                            </a:schemeClr>
                          </a:solidFill>
                          <a:latin typeface="Cambria Math" panose="02040503050406030204" pitchFamily="18" charset="0"/>
                        </a:rPr>
                        <m:t>𝜃</m:t>
                      </m:r>
                      <m:r>
                        <a:rPr lang="en-US" altLang="zh-CN">
                          <a:solidFill>
                            <a:schemeClr val="bg2">
                              <a:lumMod val="25000"/>
                            </a:schemeClr>
                          </a:solidFill>
                          <a:latin typeface="Cambria Math" panose="02040503050406030204" pitchFamily="18" charset="0"/>
                        </a:rPr>
                        <m:t>)</m:t>
                      </m:r>
                    </m:oMath>
                  </m:oMathPara>
                </a14:m>
                <a:endParaRPr lang="zh-CN" altLang="zh-CN" dirty="0">
                  <a:solidFill>
                    <a:schemeClr val="bg2">
                      <a:lumMod val="25000"/>
                    </a:schemeClr>
                  </a:solidFill>
                </a:endParaRPr>
              </a:p>
              <a:p>
                <a:pPr>
                  <a:lnSpc>
                    <a:spcPct val="130000"/>
                  </a:lnSpc>
                </a:pPr>
                <a:r>
                  <a:rPr lang="zh-CN" altLang="zh-CN" dirty="0">
                    <a:solidFill>
                      <a:schemeClr val="bg2">
                        <a:lumMod val="25000"/>
                      </a:schemeClr>
                    </a:solidFill>
                  </a:rPr>
                  <a:t>令</a:t>
                </a:r>
              </a:p>
              <a:p>
                <a:pPr>
                  <a:lnSpc>
                    <a:spcPct val="130000"/>
                  </a:lnSpc>
                </a:pPr>
                <a14:m>
                  <m:oMathPara xmlns:m="http://schemas.openxmlformats.org/officeDocument/2006/math">
                    <m:oMathParaPr>
                      <m:jc m:val="centerGroup"/>
                    </m:oMathParaPr>
                    <m:oMath xmlns:m="http://schemas.openxmlformats.org/officeDocument/2006/math">
                      <m:sSup>
                        <m:sSupPr>
                          <m:ctrlPr>
                            <a:rPr lang="zh-CN" altLang="zh-CN" i="1">
                              <a:solidFill>
                                <a:schemeClr val="bg2">
                                  <a:lumMod val="25000"/>
                                </a:schemeClr>
                              </a:solidFill>
                              <a:latin typeface="Cambria Math" panose="02040503050406030204" pitchFamily="18" charset="0"/>
                            </a:rPr>
                          </m:ctrlPr>
                        </m:sSupPr>
                        <m:e>
                          <m:r>
                            <a:rPr lang="en-US" altLang="zh-CN">
                              <a:solidFill>
                                <a:schemeClr val="bg2">
                                  <a:lumMod val="25000"/>
                                </a:schemeClr>
                              </a:solidFill>
                              <a:latin typeface="Cambria Math" panose="02040503050406030204" pitchFamily="18" charset="0"/>
                            </a:rPr>
                            <m:t>𝑢</m:t>
                          </m:r>
                        </m:e>
                        <m:sup>
                          <m:r>
                            <a:rPr lang="en-US" altLang="zh-CN">
                              <a:solidFill>
                                <a:schemeClr val="bg2">
                                  <a:lumMod val="25000"/>
                                </a:schemeClr>
                              </a:solidFill>
                              <a:latin typeface="Cambria Math" panose="02040503050406030204" pitchFamily="18" charset="0"/>
                            </a:rPr>
                            <m:t>𝑟</m:t>
                          </m:r>
                        </m:sup>
                      </m:sSup>
                      <m:r>
                        <a:rPr lang="en-US" altLang="zh-CN">
                          <a:solidFill>
                            <a:schemeClr val="bg2">
                              <a:lumMod val="25000"/>
                            </a:schemeClr>
                          </a:solidFill>
                          <a:latin typeface="Cambria Math" panose="02040503050406030204" pitchFamily="18" charset="0"/>
                        </a:rPr>
                        <m:t>=</m:t>
                      </m:r>
                      <m:r>
                        <a:rPr lang="en-US" altLang="zh-CN">
                          <a:solidFill>
                            <a:schemeClr val="bg2">
                              <a:lumMod val="25000"/>
                            </a:schemeClr>
                          </a:solidFill>
                          <a:latin typeface="Cambria Math" panose="02040503050406030204" pitchFamily="18" charset="0"/>
                        </a:rPr>
                        <m:t>𝑢𝑐𝑜𝑠</m:t>
                      </m:r>
                      <m:r>
                        <a:rPr lang="en-US" altLang="zh-CN">
                          <a:solidFill>
                            <a:schemeClr val="bg2">
                              <a:lumMod val="25000"/>
                            </a:schemeClr>
                          </a:solidFill>
                          <a:latin typeface="Cambria Math" panose="02040503050406030204" pitchFamily="18" charset="0"/>
                        </a:rPr>
                        <m:t>𝜃</m:t>
                      </m:r>
                    </m:oMath>
                  </m:oMathPara>
                </a14:m>
                <a:endParaRPr lang="zh-CN" altLang="zh-CN" dirty="0">
                  <a:solidFill>
                    <a:schemeClr val="bg2">
                      <a:lumMod val="25000"/>
                    </a:schemeClr>
                  </a:solidFill>
                </a:endParaRPr>
              </a:p>
              <a:p>
                <a:pPr>
                  <a:lnSpc>
                    <a:spcPct val="130000"/>
                  </a:lnSpc>
                </a:pPr>
                <a14:m>
                  <m:oMathPara xmlns:m="http://schemas.openxmlformats.org/officeDocument/2006/math">
                    <m:oMathParaPr>
                      <m:jc m:val="centerGroup"/>
                    </m:oMathParaPr>
                    <m:oMath xmlns:m="http://schemas.openxmlformats.org/officeDocument/2006/math">
                      <m:sSup>
                        <m:sSupPr>
                          <m:ctrlPr>
                            <a:rPr lang="zh-CN" altLang="zh-CN" i="1">
                              <a:solidFill>
                                <a:schemeClr val="bg2">
                                  <a:lumMod val="25000"/>
                                </a:schemeClr>
                              </a:solidFill>
                              <a:latin typeface="Cambria Math" panose="02040503050406030204" pitchFamily="18" charset="0"/>
                            </a:rPr>
                          </m:ctrlPr>
                        </m:sSupPr>
                        <m:e>
                          <m:r>
                            <a:rPr lang="en-US" altLang="zh-CN">
                              <a:solidFill>
                                <a:schemeClr val="bg2">
                                  <a:lumMod val="25000"/>
                                </a:schemeClr>
                              </a:solidFill>
                              <a:latin typeface="Cambria Math" panose="02040503050406030204" pitchFamily="18" charset="0"/>
                            </a:rPr>
                            <m:t>𝑢</m:t>
                          </m:r>
                        </m:e>
                        <m:sup>
                          <m:r>
                            <a:rPr lang="en-US" altLang="zh-CN">
                              <a:solidFill>
                                <a:schemeClr val="bg2">
                                  <a:lumMod val="25000"/>
                                </a:schemeClr>
                              </a:solidFill>
                              <a:latin typeface="Cambria Math" panose="02040503050406030204" pitchFamily="18" charset="0"/>
                            </a:rPr>
                            <m:t>𝑖</m:t>
                          </m:r>
                        </m:sup>
                      </m:sSup>
                      <m:r>
                        <a:rPr lang="en-US" altLang="zh-CN">
                          <a:solidFill>
                            <a:schemeClr val="bg2">
                              <a:lumMod val="25000"/>
                            </a:schemeClr>
                          </a:solidFill>
                          <a:latin typeface="Cambria Math" panose="02040503050406030204" pitchFamily="18" charset="0"/>
                        </a:rPr>
                        <m:t>=</m:t>
                      </m:r>
                      <m:r>
                        <a:rPr lang="en-US" altLang="zh-CN">
                          <a:solidFill>
                            <a:schemeClr val="bg2">
                              <a:lumMod val="25000"/>
                            </a:schemeClr>
                          </a:solidFill>
                          <a:latin typeface="Cambria Math" panose="02040503050406030204" pitchFamily="18" charset="0"/>
                        </a:rPr>
                        <m:t>𝑢𝑠𝑖𝑛</m:t>
                      </m:r>
                      <m:r>
                        <a:rPr lang="en-US" altLang="zh-CN">
                          <a:solidFill>
                            <a:schemeClr val="bg2">
                              <a:lumMod val="25000"/>
                            </a:schemeClr>
                          </a:solidFill>
                          <a:latin typeface="Cambria Math" panose="02040503050406030204" pitchFamily="18" charset="0"/>
                        </a:rPr>
                        <m:t>𝜃</m:t>
                      </m:r>
                    </m:oMath>
                  </m:oMathPara>
                </a14:m>
                <a:endParaRPr lang="zh-CN" altLang="zh-CN" dirty="0">
                  <a:solidFill>
                    <a:schemeClr val="bg2">
                      <a:lumMod val="25000"/>
                    </a:schemeClr>
                  </a:solidFill>
                </a:endParaRPr>
              </a:p>
              <a:p>
                <a:pPr>
                  <a:lnSpc>
                    <a:spcPct val="130000"/>
                  </a:lnSpc>
                </a:pPr>
                <a:r>
                  <a:rPr lang="zh-CN" altLang="zh-CN" dirty="0">
                    <a:solidFill>
                      <a:schemeClr val="bg2">
                        <a:lumMod val="25000"/>
                      </a:schemeClr>
                    </a:solidFill>
                  </a:rPr>
                  <a:t>那么，有：</a:t>
                </a:r>
              </a:p>
              <a:p>
                <a:pPr>
                  <a:lnSpc>
                    <a:spcPct val="130000"/>
                  </a:lnSpc>
                </a:pPr>
                <a14:m>
                  <m:oMathPara xmlns:m="http://schemas.openxmlformats.org/officeDocument/2006/math">
                    <m:oMathParaPr>
                      <m:jc m:val="centerGroup"/>
                    </m:oMathParaPr>
                    <m:oMath xmlns:m="http://schemas.openxmlformats.org/officeDocument/2006/math">
                      <m:sSup>
                        <m:sSupPr>
                          <m:ctrlPr>
                            <a:rPr lang="zh-CN" altLang="zh-CN" i="1">
                              <a:solidFill>
                                <a:schemeClr val="bg2">
                                  <a:lumMod val="25000"/>
                                </a:schemeClr>
                              </a:solidFill>
                              <a:latin typeface="Cambria Math" panose="02040503050406030204" pitchFamily="18" charset="0"/>
                            </a:rPr>
                          </m:ctrlPr>
                        </m:sSupPr>
                        <m:e>
                          <m:r>
                            <a:rPr lang="en-US" altLang="zh-CN">
                              <a:solidFill>
                                <a:schemeClr val="bg2">
                                  <a:lumMod val="25000"/>
                                </a:schemeClr>
                              </a:solidFill>
                              <a:latin typeface="Cambria Math" panose="02040503050406030204" pitchFamily="18" charset="0"/>
                            </a:rPr>
                            <m:t>𝑢</m:t>
                          </m:r>
                        </m:e>
                        <m:sup>
                          <m:r>
                            <a:rPr lang="en-US" altLang="zh-CN">
                              <a:solidFill>
                                <a:schemeClr val="bg2">
                                  <a:lumMod val="25000"/>
                                </a:schemeClr>
                              </a:solidFill>
                              <a:latin typeface="Cambria Math" panose="02040503050406030204" pitchFamily="18" charset="0"/>
                            </a:rPr>
                            <m:t>𝑐</m:t>
                          </m:r>
                        </m:sup>
                      </m:sSup>
                      <m:r>
                        <a:rPr lang="en-US" altLang="zh-CN">
                          <a:solidFill>
                            <a:schemeClr val="bg2">
                              <a:lumMod val="25000"/>
                            </a:schemeClr>
                          </a:solidFill>
                          <a:latin typeface="Cambria Math" panose="02040503050406030204" pitchFamily="18" charset="0"/>
                        </a:rPr>
                        <m:t>=</m:t>
                      </m:r>
                      <m:sSup>
                        <m:sSupPr>
                          <m:ctrlPr>
                            <a:rPr lang="zh-CN" altLang="zh-CN" i="1">
                              <a:solidFill>
                                <a:schemeClr val="bg2">
                                  <a:lumMod val="25000"/>
                                </a:schemeClr>
                              </a:solidFill>
                              <a:latin typeface="Cambria Math" panose="02040503050406030204" pitchFamily="18" charset="0"/>
                            </a:rPr>
                          </m:ctrlPr>
                        </m:sSupPr>
                        <m:e>
                          <m:r>
                            <a:rPr lang="en-US" altLang="zh-CN">
                              <a:solidFill>
                                <a:schemeClr val="bg2">
                                  <a:lumMod val="25000"/>
                                </a:schemeClr>
                              </a:solidFill>
                              <a:latin typeface="Cambria Math" panose="02040503050406030204" pitchFamily="18" charset="0"/>
                            </a:rPr>
                            <m:t>𝑒</m:t>
                          </m:r>
                        </m:e>
                        <m:sup>
                          <m:r>
                            <a:rPr lang="en-US" altLang="zh-CN">
                              <a:solidFill>
                                <a:schemeClr val="bg2">
                                  <a:lumMod val="25000"/>
                                </a:schemeClr>
                              </a:solidFill>
                              <a:latin typeface="Cambria Math" panose="02040503050406030204" pitchFamily="18" charset="0"/>
                            </a:rPr>
                            <m:t>𝑗𝑤𝑡</m:t>
                          </m:r>
                        </m:sup>
                      </m:sSup>
                      <m:r>
                        <a:rPr lang="en-US" altLang="zh-CN">
                          <a:solidFill>
                            <a:schemeClr val="bg2">
                              <a:lumMod val="25000"/>
                            </a:schemeClr>
                          </a:solidFill>
                          <a:latin typeface="Cambria Math" panose="02040503050406030204" pitchFamily="18" charset="0"/>
                        </a:rPr>
                        <m:t>(</m:t>
                      </m:r>
                      <m:sSup>
                        <m:sSupPr>
                          <m:ctrlPr>
                            <a:rPr lang="zh-CN" altLang="zh-CN" i="1">
                              <a:solidFill>
                                <a:schemeClr val="bg2">
                                  <a:lumMod val="25000"/>
                                </a:schemeClr>
                              </a:solidFill>
                              <a:latin typeface="Cambria Math" panose="02040503050406030204" pitchFamily="18" charset="0"/>
                            </a:rPr>
                          </m:ctrlPr>
                        </m:sSupPr>
                        <m:e>
                          <m:r>
                            <a:rPr lang="en-US" altLang="zh-CN">
                              <a:solidFill>
                                <a:schemeClr val="bg2">
                                  <a:lumMod val="25000"/>
                                </a:schemeClr>
                              </a:solidFill>
                              <a:latin typeface="Cambria Math" panose="02040503050406030204" pitchFamily="18" charset="0"/>
                            </a:rPr>
                            <m:t>𝑢</m:t>
                          </m:r>
                        </m:e>
                        <m:sup>
                          <m:r>
                            <a:rPr lang="en-US" altLang="zh-CN">
                              <a:solidFill>
                                <a:schemeClr val="bg2">
                                  <a:lumMod val="25000"/>
                                </a:schemeClr>
                              </a:solidFill>
                              <a:latin typeface="Cambria Math" panose="02040503050406030204" pitchFamily="18" charset="0"/>
                            </a:rPr>
                            <m:t>𝑟</m:t>
                          </m:r>
                        </m:sup>
                      </m:sSup>
                      <m:r>
                        <a:rPr lang="en-US" altLang="zh-CN">
                          <a:solidFill>
                            <a:schemeClr val="bg2">
                              <a:lumMod val="25000"/>
                            </a:schemeClr>
                          </a:solidFill>
                          <a:latin typeface="Cambria Math" panose="02040503050406030204" pitchFamily="18" charset="0"/>
                        </a:rPr>
                        <m:t>+</m:t>
                      </m:r>
                      <m:r>
                        <a:rPr lang="en-US" altLang="zh-CN">
                          <a:solidFill>
                            <a:schemeClr val="bg2">
                              <a:lumMod val="25000"/>
                            </a:schemeClr>
                          </a:solidFill>
                          <a:latin typeface="Cambria Math" panose="02040503050406030204" pitchFamily="18" charset="0"/>
                        </a:rPr>
                        <m:t>𝑗</m:t>
                      </m:r>
                      <m:sSup>
                        <m:sSupPr>
                          <m:ctrlPr>
                            <a:rPr lang="zh-CN" altLang="zh-CN" i="1">
                              <a:solidFill>
                                <a:schemeClr val="bg2">
                                  <a:lumMod val="25000"/>
                                </a:schemeClr>
                              </a:solidFill>
                              <a:latin typeface="Cambria Math" panose="02040503050406030204" pitchFamily="18" charset="0"/>
                            </a:rPr>
                          </m:ctrlPr>
                        </m:sSupPr>
                        <m:e>
                          <m:r>
                            <a:rPr lang="en-US" altLang="zh-CN">
                              <a:solidFill>
                                <a:schemeClr val="bg2">
                                  <a:lumMod val="25000"/>
                                </a:schemeClr>
                              </a:solidFill>
                              <a:latin typeface="Cambria Math" panose="02040503050406030204" pitchFamily="18" charset="0"/>
                            </a:rPr>
                            <m:t>𝑢</m:t>
                          </m:r>
                        </m:e>
                        <m:sup>
                          <m:r>
                            <a:rPr lang="en-US" altLang="zh-CN">
                              <a:solidFill>
                                <a:schemeClr val="bg2">
                                  <a:lumMod val="25000"/>
                                </a:schemeClr>
                              </a:solidFill>
                              <a:latin typeface="Cambria Math" panose="02040503050406030204" pitchFamily="18" charset="0"/>
                            </a:rPr>
                            <m:t>𝑖</m:t>
                          </m:r>
                        </m:sup>
                      </m:sSup>
                      <m:r>
                        <a:rPr lang="en-US" altLang="zh-CN">
                          <a:solidFill>
                            <a:schemeClr val="bg2">
                              <a:lumMod val="25000"/>
                            </a:schemeClr>
                          </a:solidFill>
                          <a:latin typeface="Cambria Math" panose="02040503050406030204" pitchFamily="18" charset="0"/>
                        </a:rPr>
                        <m:t>)</m:t>
                      </m:r>
                    </m:oMath>
                  </m:oMathPara>
                </a14:m>
                <a:endParaRPr lang="zh-CN" altLang="zh-CN" dirty="0">
                  <a:solidFill>
                    <a:schemeClr val="bg2">
                      <a:lumMod val="25000"/>
                    </a:schemeClr>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74563" y="2870522"/>
                <a:ext cx="6379310" cy="2912657"/>
              </a:xfrm>
              <a:prstGeom prst="rect">
                <a:avLst/>
              </a:prstGeom>
              <a:blipFill>
                <a:blip r:embed="rId2"/>
                <a:stretch>
                  <a:fillRect l="-2486"/>
                </a:stretch>
              </a:blipFill>
            </p:spPr>
            <p:txBody>
              <a:bodyPr/>
              <a:lstStyle/>
              <a:p>
                <a:r>
                  <a:rPr lang="zh-CN" altLang="en-US">
                    <a:noFill/>
                  </a:rPr>
                  <a:t> </a:t>
                </a:r>
              </a:p>
            </p:txBody>
          </p:sp>
        </mc:Fallback>
      </mc:AlternateContent>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867" y="670523"/>
            <a:ext cx="4096310" cy="166178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867" y="2245586"/>
            <a:ext cx="4096310" cy="165507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377" y="3994101"/>
            <a:ext cx="4269398" cy="2648098"/>
          </a:xfrm>
          <a:prstGeom prst="rect">
            <a:avLst/>
          </a:prstGeom>
        </p:spPr>
      </p:pic>
      <p:sp>
        <p:nvSpPr>
          <p:cNvPr id="8" name="文本框 7"/>
          <p:cNvSpPr txBox="1"/>
          <p:nvPr/>
        </p:nvSpPr>
        <p:spPr>
          <a:xfrm>
            <a:off x="10521388" y="1483561"/>
            <a:ext cx="646331" cy="369332"/>
          </a:xfrm>
          <a:prstGeom prst="rect">
            <a:avLst/>
          </a:prstGeom>
          <a:noFill/>
        </p:spPr>
        <p:txBody>
          <a:bodyPr wrap="none" rtlCol="0">
            <a:spAutoFit/>
          </a:bodyPr>
          <a:lstStyle/>
          <a:p>
            <a:r>
              <a:rPr lang="zh-CN" altLang="en-US" dirty="0">
                <a:solidFill>
                  <a:schemeClr val="bg2">
                    <a:lumMod val="25000"/>
                  </a:schemeClr>
                </a:solidFill>
              </a:rPr>
              <a:t>电压</a:t>
            </a:r>
          </a:p>
        </p:txBody>
      </p:sp>
      <p:sp>
        <p:nvSpPr>
          <p:cNvPr id="9" name="文本框 8"/>
          <p:cNvSpPr txBox="1"/>
          <p:nvPr/>
        </p:nvSpPr>
        <p:spPr>
          <a:xfrm>
            <a:off x="10521388" y="3034569"/>
            <a:ext cx="646331" cy="369332"/>
          </a:xfrm>
          <a:prstGeom prst="rect">
            <a:avLst/>
          </a:prstGeom>
          <a:noFill/>
        </p:spPr>
        <p:txBody>
          <a:bodyPr wrap="none" rtlCol="0">
            <a:spAutoFit/>
          </a:bodyPr>
          <a:lstStyle/>
          <a:p>
            <a:r>
              <a:rPr lang="zh-CN" altLang="en-US" dirty="0">
                <a:solidFill>
                  <a:schemeClr val="bg2">
                    <a:lumMod val="25000"/>
                  </a:schemeClr>
                </a:solidFill>
              </a:rPr>
              <a:t>相角</a:t>
            </a:r>
          </a:p>
        </p:txBody>
      </p:sp>
      <p:sp>
        <p:nvSpPr>
          <p:cNvPr id="10" name="文本框 9"/>
          <p:cNvSpPr txBox="1"/>
          <p:nvPr/>
        </p:nvSpPr>
        <p:spPr>
          <a:xfrm>
            <a:off x="10521388" y="5303206"/>
            <a:ext cx="877163" cy="369332"/>
          </a:xfrm>
          <a:prstGeom prst="rect">
            <a:avLst/>
          </a:prstGeom>
          <a:noFill/>
        </p:spPr>
        <p:txBody>
          <a:bodyPr wrap="none" rtlCol="0">
            <a:spAutoFit/>
          </a:bodyPr>
          <a:lstStyle/>
          <a:p>
            <a:r>
              <a:rPr lang="zh-CN" altLang="en-US" dirty="0">
                <a:solidFill>
                  <a:schemeClr val="bg2">
                    <a:lumMod val="25000"/>
                  </a:schemeClr>
                </a:solidFill>
              </a:rPr>
              <a:t>复电压</a:t>
            </a:r>
          </a:p>
        </p:txBody>
      </p:sp>
    </p:spTree>
    <p:extLst>
      <p:ext uri="{BB962C8B-B14F-4D97-AF65-F5344CB8AC3E}">
        <p14:creationId xmlns:p14="http://schemas.microsoft.com/office/powerpoint/2010/main" val="40430883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多层卷积网络</a:t>
            </a:r>
          </a:p>
          <a:p>
            <a:endParaRPr lang="zh-CN" altLang="en-US" dirty="0"/>
          </a:p>
        </p:txBody>
      </p:sp>
      <p:pic>
        <p:nvPicPr>
          <p:cNvPr id="14" name="图片 13"/>
          <p:cNvPicPr>
            <a:picLocks noChangeAspect="1"/>
          </p:cNvPicPr>
          <p:nvPr/>
        </p:nvPicPr>
        <p:blipFill>
          <a:blip r:embed="rId2"/>
          <a:stretch>
            <a:fillRect/>
          </a:stretch>
        </p:blipFill>
        <p:spPr>
          <a:xfrm>
            <a:off x="706055" y="879309"/>
            <a:ext cx="8353300" cy="4676539"/>
          </a:xfrm>
          <a:prstGeom prst="rect">
            <a:avLst/>
          </a:prstGeom>
        </p:spPr>
      </p:pic>
      <p:pic>
        <p:nvPicPr>
          <p:cNvPr id="15" name="图片 14"/>
          <p:cNvPicPr>
            <a:picLocks noChangeAspect="1"/>
          </p:cNvPicPr>
          <p:nvPr/>
        </p:nvPicPr>
        <p:blipFill>
          <a:blip r:embed="rId3"/>
          <a:stretch>
            <a:fillRect/>
          </a:stretch>
        </p:blipFill>
        <p:spPr>
          <a:xfrm>
            <a:off x="8958805" y="4451553"/>
            <a:ext cx="3032706" cy="1851354"/>
          </a:xfrm>
          <a:prstGeom prst="rect">
            <a:avLst/>
          </a:prstGeom>
        </p:spPr>
      </p:pic>
      <p:sp>
        <p:nvSpPr>
          <p:cNvPr id="16" name="圆角右箭头 15"/>
          <p:cNvSpPr/>
          <p:nvPr/>
        </p:nvSpPr>
        <p:spPr>
          <a:xfrm rot="5400000">
            <a:off x="9346626" y="2831639"/>
            <a:ext cx="1273216" cy="98384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846097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训练方法</a:t>
            </a:r>
          </a:p>
        </p:txBody>
      </p:sp>
      <p:sp>
        <p:nvSpPr>
          <p:cNvPr id="4" name="文本框 3"/>
          <p:cNvSpPr txBox="1"/>
          <p:nvPr/>
        </p:nvSpPr>
        <p:spPr>
          <a:xfrm>
            <a:off x="497711" y="868101"/>
            <a:ext cx="3946967" cy="3893374"/>
          </a:xfrm>
          <a:prstGeom prst="rect">
            <a:avLst/>
          </a:prstGeom>
          <a:noFill/>
        </p:spPr>
        <p:txBody>
          <a:bodyPr wrap="square" rtlCol="0">
            <a:spAutoFit/>
          </a:bodyPr>
          <a:lstStyle/>
          <a:p>
            <a:pPr>
              <a:lnSpc>
                <a:spcPct val="130000"/>
              </a:lnSpc>
            </a:pPr>
            <a:r>
              <a:rPr lang="zh-CN" altLang="en-US" sz="2400" dirty="0">
                <a:solidFill>
                  <a:srgbClr val="1F4E79"/>
                </a:solidFill>
              </a:rPr>
              <a:t>权值共享的卷积网络</a:t>
            </a:r>
            <a:endParaRPr lang="en-US" altLang="zh-CN" sz="2400" dirty="0">
              <a:solidFill>
                <a:srgbClr val="1F4E79"/>
              </a:solidFill>
            </a:endParaRPr>
          </a:p>
          <a:p>
            <a:pPr>
              <a:lnSpc>
                <a:spcPct val="130000"/>
              </a:lnSpc>
            </a:pPr>
            <a:r>
              <a:rPr lang="zh-CN" altLang="en-US" sz="1600" dirty="0">
                <a:solidFill>
                  <a:schemeClr val="bg2">
                    <a:lumMod val="25000"/>
                  </a:schemeClr>
                </a:solidFill>
              </a:rPr>
              <a:t>处理不同输入的卷积网络间权值共享</a:t>
            </a:r>
          </a:p>
          <a:p>
            <a:pPr>
              <a:lnSpc>
                <a:spcPct val="130000"/>
              </a:lnSpc>
            </a:pPr>
            <a:r>
              <a:rPr lang="zh-CN" altLang="en-US" sz="2400" dirty="0">
                <a:solidFill>
                  <a:srgbClr val="1F4E79"/>
                </a:solidFill>
              </a:rPr>
              <a:t>直观解释</a:t>
            </a:r>
            <a:endParaRPr lang="en-US" altLang="zh-CN" sz="2400" dirty="0">
              <a:solidFill>
                <a:srgbClr val="1F4E79"/>
              </a:solidFill>
            </a:endParaRPr>
          </a:p>
          <a:p>
            <a:pPr>
              <a:lnSpc>
                <a:spcPct val="130000"/>
              </a:lnSpc>
            </a:pPr>
            <a:r>
              <a:rPr lang="zh-CN" altLang="en-US" sz="1600" dirty="0">
                <a:solidFill>
                  <a:schemeClr val="bg2">
                    <a:lumMod val="25000"/>
                  </a:schemeClr>
                </a:solidFill>
              </a:rPr>
              <a:t>不同电网中母线节点的数目并不一致</a:t>
            </a:r>
            <a:endParaRPr lang="en-US" altLang="zh-CN" sz="1600" dirty="0">
              <a:solidFill>
                <a:schemeClr val="bg2">
                  <a:lumMod val="25000"/>
                </a:schemeClr>
              </a:solidFill>
            </a:endParaRPr>
          </a:p>
          <a:p>
            <a:pPr>
              <a:lnSpc>
                <a:spcPct val="130000"/>
              </a:lnSpc>
            </a:pPr>
            <a:r>
              <a:rPr lang="zh-CN" altLang="en-US" sz="1600" dirty="0">
                <a:solidFill>
                  <a:schemeClr val="bg2">
                    <a:lumMod val="25000"/>
                  </a:schemeClr>
                </a:solidFill>
              </a:rPr>
              <a:t>假设不同母线输出的电压和相角序列隐含着同样的规律特征</a:t>
            </a:r>
            <a:endParaRPr lang="en-US" altLang="zh-CN" dirty="0">
              <a:solidFill>
                <a:schemeClr val="bg2">
                  <a:lumMod val="25000"/>
                </a:schemeClr>
              </a:solidFill>
            </a:endParaRPr>
          </a:p>
          <a:p>
            <a:pPr>
              <a:lnSpc>
                <a:spcPct val="130000"/>
              </a:lnSpc>
            </a:pPr>
            <a:r>
              <a:rPr lang="zh-CN" altLang="en-US" sz="2400" dirty="0">
                <a:solidFill>
                  <a:srgbClr val="1F4E79"/>
                </a:solidFill>
              </a:rPr>
              <a:t>优势</a:t>
            </a:r>
            <a:endParaRPr lang="en-US" altLang="zh-CN" sz="2400" dirty="0">
              <a:solidFill>
                <a:srgbClr val="1F4E79"/>
              </a:solidFill>
            </a:endParaRPr>
          </a:p>
          <a:p>
            <a:pPr>
              <a:lnSpc>
                <a:spcPct val="130000"/>
              </a:lnSpc>
            </a:pPr>
            <a:r>
              <a:rPr lang="zh-CN" altLang="en-US" sz="1600" dirty="0">
                <a:solidFill>
                  <a:schemeClr val="bg2">
                    <a:lumMod val="25000"/>
                  </a:schemeClr>
                </a:solidFill>
              </a:rPr>
              <a:t>大量减少需要学习的特征数</a:t>
            </a:r>
            <a:endParaRPr lang="en-US" altLang="zh-CN" sz="1600" dirty="0">
              <a:solidFill>
                <a:schemeClr val="bg2">
                  <a:lumMod val="25000"/>
                </a:schemeClr>
              </a:solidFill>
            </a:endParaRPr>
          </a:p>
          <a:p>
            <a:pPr>
              <a:lnSpc>
                <a:spcPct val="130000"/>
              </a:lnSpc>
            </a:pPr>
            <a:r>
              <a:rPr lang="zh-CN" altLang="en-US" sz="1600" dirty="0">
                <a:solidFill>
                  <a:schemeClr val="bg2">
                    <a:lumMod val="25000"/>
                  </a:schemeClr>
                </a:solidFill>
              </a:rPr>
              <a:t>减少过拟合</a:t>
            </a:r>
            <a:endParaRPr lang="en-US" altLang="zh-CN" sz="1600" dirty="0">
              <a:solidFill>
                <a:schemeClr val="bg2">
                  <a:lumMod val="25000"/>
                </a:schemeClr>
              </a:solidFill>
            </a:endParaRPr>
          </a:p>
          <a:p>
            <a:pPr>
              <a:lnSpc>
                <a:spcPct val="130000"/>
              </a:lnSpc>
            </a:pPr>
            <a:r>
              <a:rPr lang="zh-CN" altLang="en-US" sz="1600" dirty="0">
                <a:solidFill>
                  <a:schemeClr val="bg2">
                    <a:lumMod val="25000"/>
                  </a:schemeClr>
                </a:solidFill>
              </a:rPr>
              <a:t>降低训练难度</a:t>
            </a:r>
            <a:endParaRPr lang="en-US" altLang="zh-CN" sz="1600" dirty="0">
              <a:solidFill>
                <a:schemeClr val="bg2">
                  <a:lumMod val="25000"/>
                </a:schemeClr>
              </a:solidFill>
            </a:endParaRPr>
          </a:p>
        </p:txBody>
      </p:sp>
      <mc:AlternateContent xmlns:mc="http://schemas.openxmlformats.org/markup-compatibility/2006" xmlns:a14="http://schemas.microsoft.com/office/drawing/2010/main">
        <mc:Choice Requires="a14">
          <p:sp>
            <p:nvSpPr>
              <p:cNvPr id="5" name="文本框 4"/>
              <p:cNvSpPr txBox="1"/>
              <p:nvPr/>
            </p:nvSpPr>
            <p:spPr>
              <a:xfrm>
                <a:off x="4444678" y="903883"/>
                <a:ext cx="4514127" cy="5000984"/>
              </a:xfrm>
              <a:prstGeom prst="rect">
                <a:avLst/>
              </a:prstGeom>
              <a:noFill/>
            </p:spPr>
            <p:txBody>
              <a:bodyPr wrap="square" rtlCol="0">
                <a:spAutoFit/>
              </a:bodyPr>
              <a:lstStyle/>
              <a:p>
                <a:r>
                  <a:rPr lang="zh-CN" altLang="en-US" sz="2400" dirty="0">
                    <a:solidFill>
                      <a:srgbClr val="1F4E79"/>
                    </a:solidFill>
                  </a:rPr>
                  <a:t>最优化</a:t>
                </a:r>
                <a:endParaRPr lang="en-US" altLang="zh-CN" sz="2400" dirty="0">
                  <a:solidFill>
                    <a:srgbClr val="1F4E79"/>
                  </a:solidFill>
                </a:endParaRPr>
              </a:p>
              <a:p>
                <a:r>
                  <a:rPr lang="zh-CN" altLang="en-US" sz="1600" dirty="0">
                    <a:solidFill>
                      <a:schemeClr val="bg2">
                        <a:lumMod val="25000"/>
                      </a:schemeClr>
                    </a:solidFill>
                  </a:rPr>
                  <a:t>交互熵</a:t>
                </a:r>
                <a:endParaRPr lang="en-US" altLang="zh-CN" sz="1600" dirty="0">
                  <a:solidFill>
                    <a:schemeClr val="bg2">
                      <a:lumMod val="25000"/>
                    </a:schemeClr>
                  </a:solidFill>
                </a:endParaRPr>
              </a:p>
              <a:p>
                <a:pPr/>
                <a14:m>
                  <m:oMathPara xmlns:m="http://schemas.openxmlformats.org/officeDocument/2006/math">
                    <m:oMathParaPr>
                      <m:jc m:val="centerGroup"/>
                    </m:oMathParaPr>
                    <m:oMath xmlns:m="http://schemas.openxmlformats.org/officeDocument/2006/math">
                      <m:r>
                        <a:rPr lang="en-US" altLang="zh-CN" sz="1600" b="0" i="1" smtClean="0">
                          <a:solidFill>
                            <a:schemeClr val="bg2">
                              <a:lumMod val="25000"/>
                            </a:schemeClr>
                          </a:solidFill>
                          <a:latin typeface="Cambria Math" panose="02040503050406030204" pitchFamily="18" charset="0"/>
                        </a:rPr>
                        <m:t>𝐶𝑜𝑠𝑡</m:t>
                      </m:r>
                      <m:d>
                        <m:dPr>
                          <m:ctrlPr>
                            <a:rPr lang="en-US" altLang="zh-CN" sz="1600" b="0" i="1" smtClean="0">
                              <a:solidFill>
                                <a:schemeClr val="bg2">
                                  <a:lumMod val="25000"/>
                                </a:schemeClr>
                              </a:solidFill>
                              <a:latin typeface="Cambria Math" panose="02040503050406030204" pitchFamily="18" charset="0"/>
                            </a:rPr>
                          </m:ctrlPr>
                        </m:dPr>
                        <m:e>
                          <m:sSub>
                            <m:sSubPr>
                              <m:ctrlPr>
                                <a:rPr lang="en-US" altLang="zh-CN" sz="1600" b="0" i="1" smtClean="0">
                                  <a:solidFill>
                                    <a:schemeClr val="bg2">
                                      <a:lumMod val="25000"/>
                                    </a:schemeClr>
                                  </a:solidFill>
                                  <a:latin typeface="Cambria Math" panose="02040503050406030204" pitchFamily="18" charset="0"/>
                                </a:rPr>
                              </m:ctrlPr>
                            </m:sSubPr>
                            <m:e>
                              <m:r>
                                <a:rPr lang="en-US" altLang="zh-CN" sz="1600" b="0" i="1" smtClean="0">
                                  <a:solidFill>
                                    <a:schemeClr val="bg2">
                                      <a:lumMod val="25000"/>
                                    </a:schemeClr>
                                  </a:solidFill>
                                  <a:latin typeface="Cambria Math" panose="02040503050406030204" pitchFamily="18" charset="0"/>
                                </a:rPr>
                                <m:t>h</m:t>
                              </m:r>
                            </m:e>
                            <m:sub>
                              <m:r>
                                <a:rPr lang="en-US" altLang="zh-CN" sz="1600" b="0" i="1" smtClean="0">
                                  <a:solidFill>
                                    <a:schemeClr val="bg2">
                                      <a:lumMod val="25000"/>
                                    </a:schemeClr>
                                  </a:solidFill>
                                  <a:latin typeface="Cambria Math" panose="02040503050406030204" pitchFamily="18" charset="0"/>
                                </a:rPr>
                                <m:t>𝑊</m:t>
                              </m:r>
                            </m:sub>
                          </m:sSub>
                          <m:d>
                            <m:dPr>
                              <m:ctrlPr>
                                <a:rPr lang="en-US" altLang="zh-CN" sz="1600" b="0" i="1" smtClean="0">
                                  <a:solidFill>
                                    <a:schemeClr val="bg2">
                                      <a:lumMod val="25000"/>
                                    </a:schemeClr>
                                  </a:solidFill>
                                  <a:latin typeface="Cambria Math" panose="02040503050406030204" pitchFamily="18" charset="0"/>
                                </a:rPr>
                              </m:ctrlPr>
                            </m:dPr>
                            <m:e>
                              <m:r>
                                <a:rPr lang="en-US" altLang="zh-CN" sz="1600" b="0" i="1" smtClean="0">
                                  <a:solidFill>
                                    <a:schemeClr val="bg2">
                                      <a:lumMod val="25000"/>
                                    </a:schemeClr>
                                  </a:solidFill>
                                  <a:latin typeface="Cambria Math" panose="02040503050406030204" pitchFamily="18" charset="0"/>
                                </a:rPr>
                                <m:t>𝑥</m:t>
                              </m:r>
                            </m:e>
                          </m:d>
                          <m:r>
                            <a:rPr lang="en-US" altLang="zh-CN" sz="1600" b="0" i="1" smtClean="0">
                              <a:solidFill>
                                <a:schemeClr val="bg2">
                                  <a:lumMod val="25000"/>
                                </a:schemeClr>
                              </a:solidFill>
                              <a:latin typeface="Cambria Math" panose="02040503050406030204" pitchFamily="18" charset="0"/>
                            </a:rPr>
                            <m:t>,</m:t>
                          </m:r>
                          <m:r>
                            <a:rPr lang="en-US" altLang="zh-CN" sz="1600" b="0" i="1" smtClean="0">
                              <a:solidFill>
                                <a:schemeClr val="bg2">
                                  <a:lumMod val="25000"/>
                                </a:schemeClr>
                              </a:solidFill>
                              <a:latin typeface="Cambria Math" panose="02040503050406030204" pitchFamily="18" charset="0"/>
                            </a:rPr>
                            <m:t>𝑦</m:t>
                          </m:r>
                        </m:e>
                      </m:d>
                      <m:r>
                        <a:rPr lang="en-US" altLang="zh-CN" sz="1600" b="0" i="1" smtClean="0">
                          <a:solidFill>
                            <a:schemeClr val="bg2">
                              <a:lumMod val="25000"/>
                            </a:schemeClr>
                          </a:solidFill>
                          <a:latin typeface="Cambria Math" panose="02040503050406030204" pitchFamily="18" charset="0"/>
                        </a:rPr>
                        <m:t>=−</m:t>
                      </m:r>
                      <m:r>
                        <a:rPr lang="en-US" altLang="zh-CN" sz="1600" b="0" i="1" smtClean="0">
                          <a:solidFill>
                            <a:schemeClr val="bg2">
                              <a:lumMod val="25000"/>
                            </a:schemeClr>
                          </a:solidFill>
                          <a:latin typeface="Cambria Math" panose="02040503050406030204" pitchFamily="18" charset="0"/>
                        </a:rPr>
                        <m:t>𝑦𝑙𝑜𝑔</m:t>
                      </m:r>
                      <m:d>
                        <m:dPr>
                          <m:begChr m:val="（"/>
                          <m:endChr m:val="）"/>
                          <m:ctrlPr>
                            <a:rPr lang="zh-CN" altLang="en-US" sz="1600" b="0" i="1" smtClean="0">
                              <a:solidFill>
                                <a:schemeClr val="bg2">
                                  <a:lumMod val="25000"/>
                                </a:schemeClr>
                              </a:solidFill>
                              <a:latin typeface="Cambria Math" panose="02040503050406030204" pitchFamily="18" charset="0"/>
                            </a:rPr>
                          </m:ctrlPr>
                        </m:dPr>
                        <m:e>
                          <m:sSub>
                            <m:sSubPr>
                              <m:ctrlPr>
                                <a:rPr lang="en-US" altLang="zh-CN" sz="1600" b="0" i="1" smtClean="0">
                                  <a:solidFill>
                                    <a:schemeClr val="bg2">
                                      <a:lumMod val="25000"/>
                                    </a:schemeClr>
                                  </a:solidFill>
                                  <a:latin typeface="Cambria Math" panose="02040503050406030204" pitchFamily="18" charset="0"/>
                                </a:rPr>
                              </m:ctrlPr>
                            </m:sSubPr>
                            <m:e>
                              <m:r>
                                <a:rPr lang="en-US" altLang="zh-CN" sz="1600" b="0" i="1" smtClean="0">
                                  <a:solidFill>
                                    <a:schemeClr val="bg2">
                                      <a:lumMod val="25000"/>
                                    </a:schemeClr>
                                  </a:solidFill>
                                  <a:latin typeface="Cambria Math" panose="02040503050406030204" pitchFamily="18" charset="0"/>
                                </a:rPr>
                                <m:t>h</m:t>
                              </m:r>
                            </m:e>
                            <m:sub>
                              <m:r>
                                <a:rPr lang="en-US" altLang="zh-CN" sz="1600" b="0" i="1" smtClean="0">
                                  <a:solidFill>
                                    <a:schemeClr val="bg2">
                                      <a:lumMod val="25000"/>
                                    </a:schemeClr>
                                  </a:solidFill>
                                  <a:latin typeface="Cambria Math" panose="02040503050406030204" pitchFamily="18" charset="0"/>
                                </a:rPr>
                                <m:t>𝑊</m:t>
                              </m:r>
                            </m:sub>
                          </m:sSub>
                          <m:d>
                            <m:dPr>
                              <m:ctrlPr>
                                <a:rPr lang="en-US" altLang="zh-CN" sz="1600" b="0" i="1" smtClean="0">
                                  <a:solidFill>
                                    <a:schemeClr val="bg2">
                                      <a:lumMod val="25000"/>
                                    </a:schemeClr>
                                  </a:solidFill>
                                  <a:latin typeface="Cambria Math" panose="02040503050406030204" pitchFamily="18" charset="0"/>
                                </a:rPr>
                              </m:ctrlPr>
                            </m:dPr>
                            <m:e>
                              <m:r>
                                <a:rPr lang="en-US" altLang="zh-CN" sz="1600" b="0" i="1" smtClean="0">
                                  <a:solidFill>
                                    <a:schemeClr val="bg2">
                                      <a:lumMod val="25000"/>
                                    </a:schemeClr>
                                  </a:solidFill>
                                  <a:latin typeface="Cambria Math" panose="02040503050406030204" pitchFamily="18" charset="0"/>
                                </a:rPr>
                                <m:t>𝑥</m:t>
                              </m:r>
                            </m:e>
                          </m:d>
                        </m:e>
                      </m:d>
                      <m:r>
                        <a:rPr lang="en-US" altLang="zh-CN" sz="1600" b="0" i="1" smtClean="0">
                          <a:solidFill>
                            <a:schemeClr val="bg2">
                              <a:lumMod val="25000"/>
                            </a:schemeClr>
                          </a:solidFill>
                          <a:latin typeface="Cambria Math" panose="02040503050406030204" pitchFamily="18" charset="0"/>
                        </a:rPr>
                        <m:t>−</m:t>
                      </m:r>
                      <m:d>
                        <m:dPr>
                          <m:ctrlPr>
                            <a:rPr lang="en-US" altLang="zh-CN" sz="1600" b="0" i="1" smtClean="0">
                              <a:solidFill>
                                <a:schemeClr val="bg2">
                                  <a:lumMod val="25000"/>
                                </a:schemeClr>
                              </a:solidFill>
                              <a:latin typeface="Cambria Math" panose="02040503050406030204" pitchFamily="18" charset="0"/>
                            </a:rPr>
                          </m:ctrlPr>
                        </m:dPr>
                        <m:e>
                          <m:r>
                            <a:rPr lang="en-US" altLang="zh-CN" sz="1600" b="0" i="1" smtClean="0">
                              <a:solidFill>
                                <a:schemeClr val="bg2">
                                  <a:lumMod val="25000"/>
                                </a:schemeClr>
                              </a:solidFill>
                              <a:latin typeface="Cambria Math" panose="02040503050406030204" pitchFamily="18" charset="0"/>
                            </a:rPr>
                            <m:t>1−</m:t>
                          </m:r>
                          <m:r>
                            <a:rPr lang="en-US" altLang="zh-CN" sz="1600" b="0" i="1" smtClean="0">
                              <a:solidFill>
                                <a:schemeClr val="bg2">
                                  <a:lumMod val="25000"/>
                                </a:schemeClr>
                              </a:solidFill>
                              <a:latin typeface="Cambria Math" panose="02040503050406030204" pitchFamily="18" charset="0"/>
                            </a:rPr>
                            <m:t>𝑦</m:t>
                          </m:r>
                        </m:e>
                      </m:d>
                      <m:r>
                        <m:rPr>
                          <m:sty m:val="p"/>
                        </m:rPr>
                        <a:rPr lang="en-US" altLang="zh-CN" sz="1600" b="0" i="0" smtClean="0">
                          <a:solidFill>
                            <a:schemeClr val="bg2">
                              <a:lumMod val="25000"/>
                            </a:schemeClr>
                          </a:solidFill>
                          <a:latin typeface="Cambria Math" panose="02040503050406030204" pitchFamily="18" charset="0"/>
                        </a:rPr>
                        <m:t>log</m:t>
                      </m:r>
                      <m:r>
                        <a:rPr lang="en-US" altLang="zh-CN" sz="1600" b="0" i="1" smtClean="0">
                          <a:solidFill>
                            <a:schemeClr val="bg2">
                              <a:lumMod val="25000"/>
                            </a:schemeClr>
                          </a:solidFill>
                          <a:latin typeface="Cambria Math" panose="02040503050406030204" pitchFamily="18" charset="0"/>
                        </a:rPr>
                        <m:t>⁡(1−</m:t>
                      </m:r>
                      <m:sSub>
                        <m:sSubPr>
                          <m:ctrlPr>
                            <a:rPr lang="en-US" altLang="zh-CN" sz="1600" b="0" i="1" smtClean="0">
                              <a:solidFill>
                                <a:schemeClr val="bg2">
                                  <a:lumMod val="25000"/>
                                </a:schemeClr>
                              </a:solidFill>
                              <a:latin typeface="Cambria Math" panose="02040503050406030204" pitchFamily="18" charset="0"/>
                            </a:rPr>
                          </m:ctrlPr>
                        </m:sSubPr>
                        <m:e>
                          <m:r>
                            <a:rPr lang="en-US" altLang="zh-CN" sz="1600" b="0" i="1" smtClean="0">
                              <a:solidFill>
                                <a:schemeClr val="bg2">
                                  <a:lumMod val="25000"/>
                                </a:schemeClr>
                              </a:solidFill>
                              <a:latin typeface="Cambria Math" panose="02040503050406030204" pitchFamily="18" charset="0"/>
                            </a:rPr>
                            <m:t>h</m:t>
                          </m:r>
                        </m:e>
                        <m:sub>
                          <m:r>
                            <a:rPr lang="en-US" altLang="zh-CN" sz="1600" b="0" i="1" smtClean="0">
                              <a:solidFill>
                                <a:schemeClr val="bg2">
                                  <a:lumMod val="25000"/>
                                </a:schemeClr>
                              </a:solidFill>
                              <a:latin typeface="Cambria Math" panose="02040503050406030204" pitchFamily="18" charset="0"/>
                            </a:rPr>
                            <m:t>𝑊</m:t>
                          </m:r>
                        </m:sub>
                      </m:sSub>
                      <m:d>
                        <m:dPr>
                          <m:ctrlPr>
                            <a:rPr lang="en-US" altLang="zh-CN" sz="1600" b="0" i="1" smtClean="0">
                              <a:solidFill>
                                <a:schemeClr val="bg2">
                                  <a:lumMod val="25000"/>
                                </a:schemeClr>
                              </a:solidFill>
                              <a:latin typeface="Cambria Math" panose="02040503050406030204" pitchFamily="18" charset="0"/>
                            </a:rPr>
                          </m:ctrlPr>
                        </m:dPr>
                        <m:e>
                          <m:r>
                            <a:rPr lang="en-US" altLang="zh-CN" sz="1600" b="0" i="1" smtClean="0">
                              <a:solidFill>
                                <a:schemeClr val="bg2">
                                  <a:lumMod val="25000"/>
                                </a:schemeClr>
                              </a:solidFill>
                              <a:latin typeface="Cambria Math" panose="02040503050406030204" pitchFamily="18" charset="0"/>
                            </a:rPr>
                            <m:t>𝑥</m:t>
                          </m:r>
                        </m:e>
                      </m:d>
                      <m:r>
                        <a:rPr lang="en-US" altLang="zh-CN" sz="1600" b="0" i="1" smtClean="0">
                          <a:solidFill>
                            <a:schemeClr val="bg2">
                              <a:lumMod val="25000"/>
                            </a:schemeClr>
                          </a:solidFill>
                          <a:latin typeface="Cambria Math" panose="02040503050406030204" pitchFamily="18" charset="0"/>
                        </a:rPr>
                        <m:t>)</m:t>
                      </m:r>
                    </m:oMath>
                  </m:oMathPara>
                </a14:m>
                <a:endParaRPr lang="en-US" altLang="zh-CN" sz="1600" dirty="0">
                  <a:solidFill>
                    <a:schemeClr val="bg2">
                      <a:lumMod val="25000"/>
                    </a:schemeClr>
                  </a:solidFill>
                </a:endParaRPr>
              </a:p>
              <a:p>
                <a:pPr/>
                <a14:m>
                  <m:oMathPara xmlns:m="http://schemas.openxmlformats.org/officeDocument/2006/math">
                    <m:oMathParaPr>
                      <m:jc m:val="centerGroup"/>
                    </m:oMathParaPr>
                    <m:oMath xmlns:m="http://schemas.openxmlformats.org/officeDocument/2006/math">
                      <m:r>
                        <a:rPr lang="en-US" altLang="zh-CN" sz="1600" b="0" i="1" smtClean="0">
                          <a:solidFill>
                            <a:schemeClr val="bg2">
                              <a:lumMod val="25000"/>
                            </a:schemeClr>
                          </a:solidFill>
                          <a:latin typeface="Cambria Math" panose="02040503050406030204" pitchFamily="18" charset="0"/>
                        </a:rPr>
                        <m:t>𝐽</m:t>
                      </m:r>
                      <m:d>
                        <m:dPr>
                          <m:ctrlPr>
                            <a:rPr lang="en-US" altLang="zh-CN" sz="1600" b="0" i="1" smtClean="0">
                              <a:solidFill>
                                <a:schemeClr val="bg2">
                                  <a:lumMod val="25000"/>
                                </a:schemeClr>
                              </a:solidFill>
                              <a:latin typeface="Cambria Math" panose="02040503050406030204" pitchFamily="18" charset="0"/>
                            </a:rPr>
                          </m:ctrlPr>
                        </m:dPr>
                        <m:e>
                          <m:r>
                            <a:rPr lang="en-US" altLang="zh-CN" sz="1600" b="0" i="1" smtClean="0">
                              <a:solidFill>
                                <a:schemeClr val="bg2">
                                  <a:lumMod val="25000"/>
                                </a:schemeClr>
                              </a:solidFill>
                              <a:latin typeface="Cambria Math" panose="02040503050406030204" pitchFamily="18" charset="0"/>
                            </a:rPr>
                            <m:t>𝑊</m:t>
                          </m:r>
                        </m:e>
                      </m:d>
                      <m:r>
                        <a:rPr lang="en-US" altLang="zh-CN" sz="1600" b="0" i="1" smtClean="0">
                          <a:solidFill>
                            <a:schemeClr val="bg2">
                              <a:lumMod val="25000"/>
                            </a:schemeClr>
                          </a:solidFill>
                          <a:latin typeface="Cambria Math" panose="02040503050406030204" pitchFamily="18" charset="0"/>
                        </a:rPr>
                        <m:t>=</m:t>
                      </m:r>
                      <m:f>
                        <m:fPr>
                          <m:ctrlPr>
                            <a:rPr lang="en-US" altLang="zh-CN" sz="1600" b="0" i="1" smtClean="0">
                              <a:solidFill>
                                <a:schemeClr val="bg2">
                                  <a:lumMod val="25000"/>
                                </a:schemeClr>
                              </a:solidFill>
                              <a:latin typeface="Cambria Math" panose="02040503050406030204" pitchFamily="18" charset="0"/>
                            </a:rPr>
                          </m:ctrlPr>
                        </m:fPr>
                        <m:num>
                          <m:r>
                            <a:rPr lang="en-US" altLang="zh-CN" sz="1600" b="0" i="1" smtClean="0">
                              <a:solidFill>
                                <a:schemeClr val="bg2">
                                  <a:lumMod val="25000"/>
                                </a:schemeClr>
                              </a:solidFill>
                              <a:latin typeface="Cambria Math" panose="02040503050406030204" pitchFamily="18" charset="0"/>
                            </a:rPr>
                            <m:t>1</m:t>
                          </m:r>
                        </m:num>
                        <m:den>
                          <m:r>
                            <a:rPr lang="en-US" altLang="zh-CN" sz="1600" b="0" i="1" smtClean="0">
                              <a:solidFill>
                                <a:schemeClr val="bg2">
                                  <a:lumMod val="25000"/>
                                </a:schemeClr>
                              </a:solidFill>
                              <a:latin typeface="Cambria Math" panose="02040503050406030204" pitchFamily="18" charset="0"/>
                            </a:rPr>
                            <m:t>𝑚</m:t>
                          </m:r>
                        </m:den>
                      </m:f>
                      <m:nary>
                        <m:naryPr>
                          <m:chr m:val="∑"/>
                          <m:ctrlPr>
                            <a:rPr lang="en-US" altLang="zh-CN" sz="1600" b="0" i="1" smtClean="0">
                              <a:solidFill>
                                <a:schemeClr val="bg2">
                                  <a:lumMod val="25000"/>
                                </a:schemeClr>
                              </a:solidFill>
                              <a:latin typeface="Cambria Math" panose="02040503050406030204" pitchFamily="18" charset="0"/>
                            </a:rPr>
                          </m:ctrlPr>
                        </m:naryPr>
                        <m:sub>
                          <m:r>
                            <a:rPr lang="en-US" altLang="zh-CN" sz="1600" b="0" i="1" smtClean="0">
                              <a:solidFill>
                                <a:schemeClr val="bg2">
                                  <a:lumMod val="25000"/>
                                </a:schemeClr>
                              </a:solidFill>
                              <a:latin typeface="Cambria Math" panose="02040503050406030204" pitchFamily="18" charset="0"/>
                            </a:rPr>
                            <m:t>𝑖</m:t>
                          </m:r>
                          <m:r>
                            <a:rPr lang="en-US" altLang="zh-CN" sz="1600" b="0" i="1" smtClean="0">
                              <a:solidFill>
                                <a:schemeClr val="bg2">
                                  <a:lumMod val="25000"/>
                                </a:schemeClr>
                              </a:solidFill>
                              <a:latin typeface="Cambria Math" panose="02040503050406030204" pitchFamily="18" charset="0"/>
                            </a:rPr>
                            <m:t>=1</m:t>
                          </m:r>
                        </m:sub>
                        <m:sup>
                          <m:r>
                            <a:rPr lang="en-US" altLang="zh-CN" sz="1600" b="0" i="1" smtClean="0">
                              <a:solidFill>
                                <a:schemeClr val="bg2">
                                  <a:lumMod val="25000"/>
                                </a:schemeClr>
                              </a:solidFill>
                              <a:latin typeface="Cambria Math" panose="02040503050406030204" pitchFamily="18" charset="0"/>
                            </a:rPr>
                            <m:t>𝑚</m:t>
                          </m:r>
                        </m:sup>
                        <m:e>
                          <m:r>
                            <a:rPr lang="en-US" altLang="zh-CN" sz="1600" b="0" i="1" smtClean="0">
                              <a:solidFill>
                                <a:schemeClr val="bg2">
                                  <a:lumMod val="25000"/>
                                </a:schemeClr>
                              </a:solidFill>
                              <a:latin typeface="Cambria Math" panose="02040503050406030204" pitchFamily="18" charset="0"/>
                            </a:rPr>
                            <m:t>𝐶𝑜𝑠𝑡</m:t>
                          </m:r>
                          <m:d>
                            <m:dPr>
                              <m:ctrlPr>
                                <a:rPr lang="en-US" altLang="zh-CN" sz="1600" b="0" i="1" smtClean="0">
                                  <a:solidFill>
                                    <a:schemeClr val="bg2">
                                      <a:lumMod val="25000"/>
                                    </a:schemeClr>
                                  </a:solidFill>
                                  <a:latin typeface="Cambria Math" panose="02040503050406030204" pitchFamily="18" charset="0"/>
                                </a:rPr>
                              </m:ctrlPr>
                            </m:dPr>
                            <m:e>
                              <m:sSub>
                                <m:sSubPr>
                                  <m:ctrlPr>
                                    <a:rPr lang="en-US" altLang="zh-CN" sz="1600" b="0" i="1" smtClean="0">
                                      <a:solidFill>
                                        <a:schemeClr val="bg2">
                                          <a:lumMod val="25000"/>
                                        </a:schemeClr>
                                      </a:solidFill>
                                      <a:latin typeface="Cambria Math" panose="02040503050406030204" pitchFamily="18" charset="0"/>
                                    </a:rPr>
                                  </m:ctrlPr>
                                </m:sSubPr>
                                <m:e>
                                  <m:r>
                                    <a:rPr lang="en-US" altLang="zh-CN" sz="1600" b="0" i="1" smtClean="0">
                                      <a:solidFill>
                                        <a:schemeClr val="bg2">
                                          <a:lumMod val="25000"/>
                                        </a:schemeClr>
                                      </a:solidFill>
                                      <a:latin typeface="Cambria Math" panose="02040503050406030204" pitchFamily="18" charset="0"/>
                                    </a:rPr>
                                    <m:t>h</m:t>
                                  </m:r>
                                </m:e>
                                <m:sub>
                                  <m:r>
                                    <a:rPr lang="en-US" altLang="zh-CN" sz="1600" b="0" i="1" smtClean="0">
                                      <a:solidFill>
                                        <a:schemeClr val="bg2">
                                          <a:lumMod val="25000"/>
                                        </a:schemeClr>
                                      </a:solidFill>
                                      <a:latin typeface="Cambria Math" panose="02040503050406030204" pitchFamily="18" charset="0"/>
                                    </a:rPr>
                                    <m:t>𝑊</m:t>
                                  </m:r>
                                </m:sub>
                              </m:sSub>
                              <m:d>
                                <m:dPr>
                                  <m:ctrlPr>
                                    <a:rPr lang="en-US" altLang="zh-CN" sz="1600" b="0" i="1" smtClean="0">
                                      <a:solidFill>
                                        <a:schemeClr val="bg2">
                                          <a:lumMod val="25000"/>
                                        </a:schemeClr>
                                      </a:solidFill>
                                      <a:latin typeface="Cambria Math" panose="02040503050406030204" pitchFamily="18" charset="0"/>
                                    </a:rPr>
                                  </m:ctrlPr>
                                </m:dPr>
                                <m:e>
                                  <m:r>
                                    <a:rPr lang="en-US" altLang="zh-CN" sz="1600" b="0" i="1" smtClean="0">
                                      <a:solidFill>
                                        <a:schemeClr val="bg2">
                                          <a:lumMod val="25000"/>
                                        </a:schemeClr>
                                      </a:solidFill>
                                      <a:latin typeface="Cambria Math" panose="02040503050406030204" pitchFamily="18" charset="0"/>
                                    </a:rPr>
                                    <m:t>𝑥</m:t>
                                  </m:r>
                                </m:e>
                              </m:d>
                              <m:r>
                                <a:rPr lang="en-US" altLang="zh-CN" sz="1600" b="0" i="1" smtClean="0">
                                  <a:solidFill>
                                    <a:schemeClr val="bg2">
                                      <a:lumMod val="25000"/>
                                    </a:schemeClr>
                                  </a:solidFill>
                                  <a:latin typeface="Cambria Math" panose="02040503050406030204" pitchFamily="18" charset="0"/>
                                </a:rPr>
                                <m:t>,</m:t>
                              </m:r>
                              <m:r>
                                <a:rPr lang="en-US" altLang="zh-CN" sz="1600" b="0" i="1" smtClean="0">
                                  <a:solidFill>
                                    <a:schemeClr val="bg2">
                                      <a:lumMod val="25000"/>
                                    </a:schemeClr>
                                  </a:solidFill>
                                  <a:latin typeface="Cambria Math" panose="02040503050406030204" pitchFamily="18" charset="0"/>
                                </a:rPr>
                                <m:t>𝑦</m:t>
                              </m:r>
                            </m:e>
                          </m:d>
                        </m:e>
                      </m:nary>
                    </m:oMath>
                  </m:oMathPara>
                </a14:m>
                <a:endParaRPr lang="en-US" altLang="zh-CN" sz="2400" dirty="0">
                  <a:solidFill>
                    <a:srgbClr val="1F4E79"/>
                  </a:solidFill>
                </a:endParaRPr>
              </a:p>
              <a:p>
                <a:endParaRPr lang="en-US" altLang="zh-CN" sz="2400" dirty="0">
                  <a:solidFill>
                    <a:srgbClr val="1F4E79"/>
                  </a:solidFill>
                </a:endParaRPr>
              </a:p>
              <a:p>
                <a:r>
                  <a:rPr lang="zh-CN" altLang="en-US" sz="2400" dirty="0">
                    <a:solidFill>
                      <a:srgbClr val="1F4E79"/>
                    </a:solidFill>
                  </a:rPr>
                  <a:t>反向传播算法</a:t>
                </a:r>
                <a:endParaRPr lang="en-US" altLang="zh-CN" sz="2400" dirty="0">
                  <a:solidFill>
                    <a:srgbClr val="1F4E79"/>
                  </a:solidFill>
                </a:endParaRPr>
              </a:p>
              <a:p>
                <a:pPr>
                  <a:lnSpc>
                    <a:spcPct val="130000"/>
                  </a:lnSpc>
                </a:pPr>
                <a:r>
                  <a:rPr lang="zh-CN" altLang="en-US" sz="1600" dirty="0">
                    <a:solidFill>
                      <a:srgbClr val="1F4E79"/>
                    </a:solidFill>
                  </a:rPr>
                  <a:t>激励传播</a:t>
                </a:r>
                <a:endParaRPr lang="en-US" altLang="zh-CN" sz="1600" dirty="0">
                  <a:solidFill>
                    <a:srgbClr val="1F4E79"/>
                  </a:solidFill>
                </a:endParaRPr>
              </a:p>
              <a:p>
                <a:pPr marL="285750" indent="-285750">
                  <a:lnSpc>
                    <a:spcPct val="130000"/>
                  </a:lnSpc>
                  <a:buFont typeface="Arial" panose="020B0604020202020204" pitchFamily="34" charset="0"/>
                  <a:buChar char="•"/>
                </a:pPr>
                <a:r>
                  <a:rPr lang="zh-CN" altLang="en-US" sz="1600" dirty="0">
                    <a:solidFill>
                      <a:schemeClr val="bg2">
                        <a:lumMod val="25000"/>
                      </a:schemeClr>
                    </a:solidFill>
                  </a:rPr>
                  <a:t>将训练输入送入网络以获得激励响应；</a:t>
                </a:r>
              </a:p>
              <a:p>
                <a:pPr marL="285750" indent="-285750">
                  <a:lnSpc>
                    <a:spcPct val="130000"/>
                  </a:lnSpc>
                  <a:buFont typeface="Arial" panose="020B0604020202020204" pitchFamily="34" charset="0"/>
                  <a:buChar char="•"/>
                </a:pPr>
                <a:r>
                  <a:rPr lang="zh-CN" altLang="en-US" sz="1600" dirty="0">
                    <a:solidFill>
                      <a:schemeClr val="bg2">
                        <a:lumMod val="25000"/>
                      </a:schemeClr>
                    </a:solidFill>
                  </a:rPr>
                  <a:t>将激励响应同训练输入对应的目标输出求差，从而获得隐层和输出层的响应误差。</a:t>
                </a:r>
              </a:p>
              <a:p>
                <a:pPr>
                  <a:lnSpc>
                    <a:spcPct val="130000"/>
                  </a:lnSpc>
                </a:pPr>
                <a:r>
                  <a:rPr lang="zh-CN" altLang="en-US" sz="1600" dirty="0">
                    <a:solidFill>
                      <a:srgbClr val="1F4E79"/>
                    </a:solidFill>
                  </a:rPr>
                  <a:t>权重更新</a:t>
                </a:r>
              </a:p>
              <a:p>
                <a:pPr marL="285750" indent="-285750">
                  <a:lnSpc>
                    <a:spcPct val="130000"/>
                  </a:lnSpc>
                  <a:buFont typeface="Arial" panose="020B0604020202020204" pitchFamily="34" charset="0"/>
                  <a:buChar char="•"/>
                </a:pPr>
                <a:r>
                  <a:rPr lang="zh-CN" altLang="en-US" sz="1600" dirty="0">
                    <a:solidFill>
                      <a:schemeClr val="bg2">
                        <a:lumMod val="25000"/>
                      </a:schemeClr>
                    </a:solidFill>
                  </a:rPr>
                  <a:t>将输入激励和响应误差相乘，从而获得权重的梯度</a:t>
                </a:r>
              </a:p>
            </p:txBody>
          </p:sp>
        </mc:Choice>
        <mc:Fallback xmlns="">
          <p:sp>
            <p:nvSpPr>
              <p:cNvPr id="5" name="文本框 4"/>
              <p:cNvSpPr txBox="1">
                <a:spLocks noRot="1" noChangeAspect="1" noMove="1" noResize="1" noEditPoints="1" noAdjustHandles="1" noChangeArrowheads="1" noChangeShapeType="1" noTextEdit="1"/>
              </p:cNvSpPr>
              <p:nvPr/>
            </p:nvSpPr>
            <p:spPr>
              <a:xfrm>
                <a:off x="4444678" y="903883"/>
                <a:ext cx="4514127" cy="5000984"/>
              </a:xfrm>
              <a:prstGeom prst="rect">
                <a:avLst/>
              </a:prstGeom>
              <a:blipFill>
                <a:blip r:embed="rId2"/>
                <a:stretch>
                  <a:fillRect l="-2024" t="-974" r="-1215"/>
                </a:stretch>
              </a:blipFill>
            </p:spPr>
            <p:txBody>
              <a:bodyPr/>
              <a:lstStyle/>
              <a:p>
                <a:r>
                  <a:rPr lang="zh-CN" altLang="en-US">
                    <a:noFill/>
                  </a:rPr>
                  <a:t> </a:t>
                </a:r>
              </a:p>
            </p:txBody>
          </p:sp>
        </mc:Fallback>
      </mc:AlternateContent>
      <p:sp>
        <p:nvSpPr>
          <p:cNvPr id="8" name="文本框 7"/>
          <p:cNvSpPr txBox="1"/>
          <p:nvPr/>
        </p:nvSpPr>
        <p:spPr>
          <a:xfrm>
            <a:off x="8958805" y="868101"/>
            <a:ext cx="2987036" cy="1692771"/>
          </a:xfrm>
          <a:prstGeom prst="rect">
            <a:avLst/>
          </a:prstGeom>
          <a:noFill/>
        </p:spPr>
        <p:txBody>
          <a:bodyPr wrap="square" rtlCol="0">
            <a:spAutoFit/>
          </a:bodyPr>
          <a:lstStyle/>
          <a:p>
            <a:r>
              <a:rPr lang="zh-CN" altLang="en-US" sz="2400" dirty="0">
                <a:solidFill>
                  <a:srgbClr val="1F4E79"/>
                </a:solidFill>
              </a:rPr>
              <a:t>优化算法</a:t>
            </a:r>
            <a:endParaRPr lang="en-US" altLang="zh-CN" sz="2400" dirty="0">
              <a:solidFill>
                <a:srgbClr val="1F4E79"/>
              </a:solidFill>
            </a:endParaRPr>
          </a:p>
          <a:p>
            <a:r>
              <a:rPr lang="zh-CN" altLang="en-US" sz="1600" dirty="0">
                <a:solidFill>
                  <a:schemeClr val="bg2">
                    <a:lumMod val="25000"/>
                  </a:schemeClr>
                </a:solidFill>
              </a:rPr>
              <a:t>随机梯度下降算法</a:t>
            </a:r>
            <a:endParaRPr lang="en-US" altLang="zh-CN" sz="1600" dirty="0">
              <a:solidFill>
                <a:schemeClr val="bg2">
                  <a:lumMod val="25000"/>
                </a:schemeClr>
              </a:solidFill>
            </a:endParaRPr>
          </a:p>
          <a:p>
            <a:r>
              <a:rPr lang="zh-CN" altLang="en-US" sz="1600" dirty="0">
                <a:solidFill>
                  <a:schemeClr val="bg2">
                    <a:lumMod val="25000"/>
                  </a:schemeClr>
                </a:solidFill>
              </a:rPr>
              <a:t>使用单个</a:t>
            </a:r>
            <a:r>
              <a:rPr lang="en-US" altLang="zh-CN" sz="1600" dirty="0">
                <a:solidFill>
                  <a:schemeClr val="bg2">
                    <a:lumMod val="25000"/>
                  </a:schemeClr>
                </a:solidFill>
              </a:rPr>
              <a:t>Batch</a:t>
            </a:r>
            <a:r>
              <a:rPr lang="zh-CN" altLang="en-US" sz="1600" dirty="0">
                <a:solidFill>
                  <a:schemeClr val="bg2">
                    <a:lumMod val="25000"/>
                  </a:schemeClr>
                </a:solidFill>
              </a:rPr>
              <a:t>内的数据来计算模型损失函数和梯度，而非全部数据。适合数据量较大的场合。</a:t>
            </a:r>
            <a:endParaRPr lang="en-US" altLang="zh-CN" sz="1600" dirty="0">
              <a:solidFill>
                <a:schemeClr val="bg2">
                  <a:lumMod val="25000"/>
                </a:schemeClr>
              </a:solidFill>
            </a:endParaRPr>
          </a:p>
        </p:txBody>
      </p:sp>
    </p:spTree>
    <p:extLst>
      <p:ext uri="{BB962C8B-B14F-4D97-AF65-F5344CB8AC3E}">
        <p14:creationId xmlns:p14="http://schemas.microsoft.com/office/powerpoint/2010/main" val="16947584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dirty="0"/>
              <a:t>基于权值共享的深度卷积网络</a:t>
            </a:r>
            <a:r>
              <a:rPr lang="zh-CN" altLang="en-US" dirty="0"/>
              <a:t>的</a:t>
            </a:r>
            <a:r>
              <a:rPr lang="zh-CN" altLang="zh-CN" dirty="0"/>
              <a:t>电力系统暂态稳定预测</a:t>
            </a:r>
            <a:endParaRPr lang="en-US" altLang="zh-CN"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kumimoji="1" lang="en-US" altLang="zh-CN" dirty="0"/>
              <a:t>04</a:t>
            </a:r>
            <a:endParaRPr kumimoji="1" lang="zh-CN" altLang="en-US" dirty="0"/>
          </a:p>
        </p:txBody>
      </p:sp>
      <p:sp>
        <p:nvSpPr>
          <p:cNvPr id="4" name="文本占位符 3"/>
          <p:cNvSpPr>
            <a:spLocks noGrp="1"/>
          </p:cNvSpPr>
          <p:nvPr>
            <p:ph type="body" sz="quarter" idx="13"/>
          </p:nvPr>
        </p:nvSpPr>
        <p:spPr/>
        <p:txBody>
          <a:bodyPr/>
          <a:lstStyle/>
          <a:p>
            <a:r>
              <a:rPr kumimoji="1" lang="zh-CN" altLang="en-US" dirty="0"/>
              <a:t>实验分析</a:t>
            </a:r>
          </a:p>
        </p:txBody>
      </p:sp>
      <p:pic>
        <p:nvPicPr>
          <p:cNvPr id="8" name="Picture 2" descr="http://artintech.org/content/images/2016/03/autistic-neural-network-3-1.jp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bwMode="auto">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7108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实验数据</a:t>
            </a:r>
          </a:p>
        </p:txBody>
      </p:sp>
      <p:pic>
        <p:nvPicPr>
          <p:cNvPr id="16386"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2773" y="837642"/>
            <a:ext cx="3597349" cy="3417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74248" y="837642"/>
            <a:ext cx="6096000" cy="5853910"/>
          </a:xfrm>
          <a:prstGeom prst="rect">
            <a:avLst/>
          </a:prstGeom>
        </p:spPr>
        <p:txBody>
          <a:bodyPr>
            <a:spAutoFit/>
          </a:bodyPr>
          <a:lstStyle/>
          <a:p>
            <a:pPr>
              <a:lnSpc>
                <a:spcPct val="130000"/>
              </a:lnSpc>
            </a:pPr>
            <a:r>
              <a:rPr lang="zh-CN" altLang="en-US" sz="2400" dirty="0">
                <a:solidFill>
                  <a:srgbClr val="1F4E79"/>
                </a:solidFill>
              </a:rPr>
              <a:t>基本概念</a:t>
            </a:r>
            <a:endParaRPr lang="en-US" altLang="zh-CN" sz="2400" dirty="0">
              <a:solidFill>
                <a:srgbClr val="1F4E79"/>
              </a:solidFill>
            </a:endParaRPr>
          </a:p>
          <a:p>
            <a:pPr>
              <a:lnSpc>
                <a:spcPct val="130000"/>
              </a:lnSpc>
            </a:pPr>
            <a:r>
              <a:rPr lang="zh-CN" altLang="zh-CN" sz="1600" dirty="0">
                <a:solidFill>
                  <a:schemeClr val="bg2">
                    <a:lumMod val="25000"/>
                  </a:schemeClr>
                </a:solidFill>
              </a:rPr>
              <a:t>节点：即电网中的母线（相当于图论中节点），支路的连接点</a:t>
            </a:r>
          </a:p>
          <a:p>
            <a:pPr>
              <a:lnSpc>
                <a:spcPct val="130000"/>
              </a:lnSpc>
            </a:pPr>
            <a:r>
              <a:rPr lang="zh-CN" altLang="zh-CN" sz="1600" dirty="0">
                <a:solidFill>
                  <a:schemeClr val="bg2">
                    <a:lumMod val="25000"/>
                  </a:schemeClr>
                </a:solidFill>
              </a:rPr>
              <a:t>支路：即电网中的连接线路（相当于图论中的边）</a:t>
            </a:r>
          </a:p>
          <a:p>
            <a:pPr>
              <a:lnSpc>
                <a:spcPct val="130000"/>
              </a:lnSpc>
            </a:pPr>
            <a:r>
              <a:rPr lang="zh-CN" altLang="zh-CN" sz="1600" dirty="0">
                <a:solidFill>
                  <a:schemeClr val="bg2">
                    <a:lumMod val="25000"/>
                  </a:schemeClr>
                </a:solidFill>
              </a:rPr>
              <a:t>电源：电网中能量的来源，主要指各类发电厂（主要部件是发电机）</a:t>
            </a:r>
          </a:p>
          <a:p>
            <a:pPr>
              <a:lnSpc>
                <a:spcPct val="130000"/>
              </a:lnSpc>
            </a:pPr>
            <a:r>
              <a:rPr lang="zh-CN" altLang="zh-CN" sz="1600" dirty="0">
                <a:solidFill>
                  <a:schemeClr val="bg2">
                    <a:lumMod val="25000"/>
                  </a:schemeClr>
                </a:solidFill>
              </a:rPr>
              <a:t>负荷：电网中所有消耗电能的设备或集合</a:t>
            </a:r>
            <a:endParaRPr lang="en-US" altLang="zh-CN" sz="1600" dirty="0">
              <a:solidFill>
                <a:schemeClr val="bg2">
                  <a:lumMod val="25000"/>
                </a:schemeClr>
              </a:solidFill>
            </a:endParaRPr>
          </a:p>
          <a:p>
            <a:pPr>
              <a:lnSpc>
                <a:spcPct val="130000"/>
              </a:lnSpc>
            </a:pPr>
            <a:r>
              <a:rPr lang="zh-CN" altLang="en-US" sz="2400" dirty="0">
                <a:solidFill>
                  <a:srgbClr val="1F4E79"/>
                </a:solidFill>
              </a:rPr>
              <a:t>仿真算例</a:t>
            </a:r>
            <a:endParaRPr lang="en-US" altLang="zh-CN" sz="2400" dirty="0">
              <a:solidFill>
                <a:srgbClr val="1F4E79"/>
              </a:solidFill>
            </a:endParaRPr>
          </a:p>
          <a:p>
            <a:pPr>
              <a:lnSpc>
                <a:spcPct val="130000"/>
              </a:lnSpc>
            </a:pPr>
            <a:r>
              <a:rPr lang="zh-CN" altLang="en-US" sz="1600" dirty="0">
                <a:solidFill>
                  <a:schemeClr val="bg2">
                    <a:lumMod val="25000"/>
                  </a:schemeClr>
                </a:solidFill>
              </a:rPr>
              <a:t>新英格兰</a:t>
            </a:r>
            <a:r>
              <a:rPr lang="en-US" altLang="zh-CN" sz="1600" dirty="0">
                <a:solidFill>
                  <a:schemeClr val="bg2">
                    <a:lumMod val="25000"/>
                  </a:schemeClr>
                </a:solidFill>
              </a:rPr>
              <a:t>10 </a:t>
            </a:r>
            <a:r>
              <a:rPr lang="zh-CN" altLang="en-US" sz="1600" dirty="0">
                <a:solidFill>
                  <a:schemeClr val="bg2">
                    <a:lumMod val="25000"/>
                  </a:schemeClr>
                </a:solidFill>
              </a:rPr>
              <a:t>机</a:t>
            </a:r>
            <a:r>
              <a:rPr lang="en-US" altLang="zh-CN" sz="1600" dirty="0">
                <a:solidFill>
                  <a:schemeClr val="bg2">
                    <a:lumMod val="25000"/>
                  </a:schemeClr>
                </a:solidFill>
              </a:rPr>
              <a:t>39 </a:t>
            </a:r>
            <a:r>
              <a:rPr lang="zh-CN" altLang="en-US" sz="1600" dirty="0">
                <a:solidFill>
                  <a:schemeClr val="bg2">
                    <a:lumMod val="25000"/>
                  </a:schemeClr>
                </a:solidFill>
              </a:rPr>
              <a:t>节点系统，</a:t>
            </a:r>
            <a:r>
              <a:rPr lang="en-US" altLang="zh-CN" sz="1600" dirty="0">
                <a:solidFill>
                  <a:schemeClr val="bg2">
                    <a:lumMod val="25000"/>
                  </a:schemeClr>
                </a:solidFill>
              </a:rPr>
              <a:t>IEEE39Bus</a:t>
            </a:r>
          </a:p>
          <a:p>
            <a:pPr>
              <a:lnSpc>
                <a:spcPct val="130000"/>
              </a:lnSpc>
            </a:pPr>
            <a:r>
              <a:rPr lang="en-US" altLang="zh-CN" sz="1600" dirty="0">
                <a:solidFill>
                  <a:schemeClr val="bg2">
                    <a:lumMod val="25000"/>
                  </a:schemeClr>
                </a:solidFill>
              </a:rPr>
              <a:t>10 </a:t>
            </a:r>
            <a:r>
              <a:rPr lang="zh-CN" altLang="en-US" sz="1600" dirty="0">
                <a:solidFill>
                  <a:schemeClr val="bg2">
                    <a:lumMod val="25000"/>
                  </a:schemeClr>
                </a:solidFill>
              </a:rPr>
              <a:t>台发电机，</a:t>
            </a:r>
            <a:r>
              <a:rPr lang="en-US" altLang="zh-CN" sz="1600" dirty="0">
                <a:solidFill>
                  <a:schemeClr val="bg2">
                    <a:lumMod val="25000"/>
                  </a:schemeClr>
                </a:solidFill>
              </a:rPr>
              <a:t>39 </a:t>
            </a:r>
            <a:r>
              <a:rPr lang="zh-CN" altLang="en-US" sz="1600" dirty="0">
                <a:solidFill>
                  <a:schemeClr val="bg2">
                    <a:lumMod val="25000"/>
                  </a:schemeClr>
                </a:solidFill>
              </a:rPr>
              <a:t>条母线以及</a:t>
            </a:r>
            <a:r>
              <a:rPr lang="en-US" altLang="zh-CN" sz="1600" dirty="0">
                <a:solidFill>
                  <a:schemeClr val="bg2">
                    <a:lumMod val="25000"/>
                  </a:schemeClr>
                </a:solidFill>
              </a:rPr>
              <a:t>46 </a:t>
            </a:r>
            <a:r>
              <a:rPr lang="zh-CN" altLang="en-US" sz="1600" dirty="0">
                <a:solidFill>
                  <a:schemeClr val="bg2">
                    <a:lumMod val="25000"/>
                  </a:schemeClr>
                </a:solidFill>
              </a:rPr>
              <a:t>条交流线</a:t>
            </a:r>
            <a:endParaRPr lang="en-US" altLang="zh-CN" sz="1600" dirty="0">
              <a:solidFill>
                <a:schemeClr val="bg2">
                  <a:lumMod val="25000"/>
                </a:schemeClr>
              </a:solidFill>
            </a:endParaRPr>
          </a:p>
          <a:p>
            <a:pPr>
              <a:lnSpc>
                <a:spcPct val="130000"/>
              </a:lnSpc>
            </a:pPr>
            <a:r>
              <a:rPr lang="zh-CN" altLang="en-US" sz="1600" dirty="0">
                <a:solidFill>
                  <a:schemeClr val="bg2">
                    <a:lumMod val="25000"/>
                  </a:schemeClr>
                </a:solidFill>
              </a:rPr>
              <a:t>基准功率</a:t>
            </a:r>
            <a:r>
              <a:rPr lang="en-US" altLang="zh-CN" sz="1600" dirty="0">
                <a:solidFill>
                  <a:schemeClr val="bg2">
                    <a:lumMod val="25000"/>
                  </a:schemeClr>
                </a:solidFill>
              </a:rPr>
              <a:t>100 MVA</a:t>
            </a:r>
            <a:r>
              <a:rPr lang="zh-CN" altLang="en-US" sz="1600" dirty="0">
                <a:solidFill>
                  <a:schemeClr val="bg2">
                    <a:lumMod val="25000"/>
                  </a:schemeClr>
                </a:solidFill>
              </a:rPr>
              <a:t>，基准电压</a:t>
            </a:r>
            <a:r>
              <a:rPr lang="en-US" altLang="zh-CN" sz="1600" dirty="0">
                <a:solidFill>
                  <a:schemeClr val="bg2">
                    <a:lumMod val="25000"/>
                  </a:schemeClr>
                </a:solidFill>
              </a:rPr>
              <a:t>345 kV</a:t>
            </a:r>
          </a:p>
          <a:p>
            <a:pPr>
              <a:lnSpc>
                <a:spcPct val="130000"/>
              </a:lnSpc>
            </a:pPr>
            <a:r>
              <a:rPr lang="zh-CN" altLang="en-US" sz="1600" dirty="0">
                <a:solidFill>
                  <a:schemeClr val="bg2">
                    <a:lumMod val="25000"/>
                  </a:schemeClr>
                </a:solidFill>
              </a:rPr>
              <a:t>仿真时长</a:t>
            </a:r>
            <a:r>
              <a:rPr lang="en-US" altLang="zh-CN" sz="1600" dirty="0">
                <a:solidFill>
                  <a:schemeClr val="bg2">
                    <a:lumMod val="25000"/>
                  </a:schemeClr>
                </a:solidFill>
              </a:rPr>
              <a:t>4s</a:t>
            </a:r>
            <a:r>
              <a:rPr lang="zh-CN" altLang="en-US" sz="1600" dirty="0">
                <a:solidFill>
                  <a:schemeClr val="bg2">
                    <a:lumMod val="25000"/>
                  </a:schemeClr>
                </a:solidFill>
              </a:rPr>
              <a:t>，步长</a:t>
            </a:r>
            <a:r>
              <a:rPr lang="en-US" altLang="zh-CN" sz="1600" dirty="0">
                <a:solidFill>
                  <a:schemeClr val="bg2">
                    <a:lumMod val="25000"/>
                  </a:schemeClr>
                </a:solidFill>
              </a:rPr>
              <a:t>0.005s</a:t>
            </a:r>
          </a:p>
          <a:p>
            <a:pPr>
              <a:lnSpc>
                <a:spcPct val="130000"/>
              </a:lnSpc>
            </a:pPr>
            <a:r>
              <a:rPr lang="zh-CN" altLang="en-US" sz="2400" dirty="0">
                <a:solidFill>
                  <a:srgbClr val="1F4E79"/>
                </a:solidFill>
              </a:rPr>
              <a:t>模拟场景</a:t>
            </a:r>
            <a:endParaRPr lang="en-US" altLang="zh-CN" sz="2400" dirty="0">
              <a:solidFill>
                <a:srgbClr val="1F4E79"/>
              </a:solidFill>
            </a:endParaRPr>
          </a:p>
          <a:p>
            <a:pPr>
              <a:lnSpc>
                <a:spcPct val="130000"/>
              </a:lnSpc>
            </a:pPr>
            <a:r>
              <a:rPr lang="en-US" altLang="zh-CN" sz="1600" dirty="0">
                <a:solidFill>
                  <a:schemeClr val="bg2">
                    <a:lumMod val="25000"/>
                  </a:schemeClr>
                </a:solidFill>
              </a:rPr>
              <a:t>0.1s</a:t>
            </a:r>
            <a:r>
              <a:rPr lang="zh-CN" altLang="en-US" sz="1600" dirty="0">
                <a:solidFill>
                  <a:schemeClr val="bg2">
                    <a:lumMod val="25000"/>
                  </a:schemeClr>
                </a:solidFill>
              </a:rPr>
              <a:t>时于某条线路的某侧发生三相短路故障，在一段时间（取</a:t>
            </a:r>
            <a:r>
              <a:rPr lang="en-US" altLang="zh-CN" sz="1600" dirty="0">
                <a:solidFill>
                  <a:schemeClr val="bg2">
                    <a:lumMod val="25000"/>
                  </a:schemeClr>
                </a:solidFill>
              </a:rPr>
              <a:t>0.2~0.8s</a:t>
            </a:r>
            <a:r>
              <a:rPr lang="zh-CN" altLang="en-US" sz="1600" dirty="0">
                <a:solidFill>
                  <a:schemeClr val="bg2">
                    <a:lumMod val="25000"/>
                  </a:schemeClr>
                </a:solidFill>
              </a:rPr>
              <a:t>内某值）后切断（修复）故障。</a:t>
            </a:r>
            <a:endParaRPr lang="en-US" altLang="zh-CN" sz="1600" dirty="0">
              <a:solidFill>
                <a:schemeClr val="bg2">
                  <a:lumMod val="25000"/>
                </a:schemeClr>
              </a:solidFill>
            </a:endParaRPr>
          </a:p>
          <a:p>
            <a:pPr>
              <a:lnSpc>
                <a:spcPct val="130000"/>
              </a:lnSpc>
            </a:pPr>
            <a:r>
              <a:rPr lang="zh-CN" altLang="en-US" sz="2400" dirty="0">
                <a:solidFill>
                  <a:srgbClr val="1F4E79"/>
                </a:solidFill>
              </a:rPr>
              <a:t>稳定判据</a:t>
            </a:r>
            <a:endParaRPr lang="en-US" altLang="zh-CN" sz="2400" dirty="0">
              <a:solidFill>
                <a:srgbClr val="1F4E79"/>
              </a:solidFill>
            </a:endParaRPr>
          </a:p>
          <a:p>
            <a:pPr>
              <a:lnSpc>
                <a:spcPct val="130000"/>
              </a:lnSpc>
            </a:pPr>
            <a:r>
              <a:rPr lang="zh-CN" altLang="en-US" sz="1600" dirty="0">
                <a:solidFill>
                  <a:schemeClr val="bg2">
                    <a:lumMod val="25000"/>
                  </a:schemeClr>
                </a:solidFill>
              </a:rPr>
              <a:t>利用</a:t>
            </a:r>
            <a:r>
              <a:rPr lang="en-US" altLang="zh-CN" sz="1600" dirty="0">
                <a:solidFill>
                  <a:schemeClr val="bg2">
                    <a:lumMod val="25000"/>
                  </a:schemeClr>
                </a:solidFill>
              </a:rPr>
              <a:t>4s</a:t>
            </a:r>
            <a:r>
              <a:rPr lang="zh-CN" altLang="en-US" sz="1600" dirty="0">
                <a:solidFill>
                  <a:schemeClr val="bg2">
                    <a:lumMod val="25000"/>
                  </a:schemeClr>
                </a:solidFill>
              </a:rPr>
              <a:t>时的相对功角差的最大值作为稳定判据，大于</a:t>
            </a:r>
            <a:r>
              <a:rPr lang="en-US" altLang="zh-CN" sz="1600" dirty="0">
                <a:solidFill>
                  <a:schemeClr val="bg2">
                    <a:lumMod val="25000"/>
                  </a:schemeClr>
                </a:solidFill>
              </a:rPr>
              <a:t>360</a:t>
            </a:r>
            <a:r>
              <a:rPr lang="zh-CN" altLang="en-US" sz="1600" dirty="0">
                <a:solidFill>
                  <a:schemeClr val="bg2">
                    <a:lumMod val="25000"/>
                  </a:schemeClr>
                </a:solidFill>
              </a:rPr>
              <a:t>度时认为系统失稳。然后只使用前</a:t>
            </a:r>
            <a:r>
              <a:rPr lang="en-US" altLang="zh-CN" sz="1600" dirty="0">
                <a:solidFill>
                  <a:schemeClr val="bg2">
                    <a:lumMod val="25000"/>
                  </a:schemeClr>
                </a:solidFill>
              </a:rPr>
              <a:t>1s</a:t>
            </a:r>
            <a:r>
              <a:rPr lang="zh-CN" altLang="en-US" sz="1600" dirty="0">
                <a:solidFill>
                  <a:schemeClr val="bg2">
                    <a:lumMod val="25000"/>
                  </a:schemeClr>
                </a:solidFill>
              </a:rPr>
              <a:t>的时间序列进行稳定预测。</a:t>
            </a:r>
            <a:endParaRPr lang="en-US" altLang="zh-CN" sz="1600" dirty="0">
              <a:solidFill>
                <a:schemeClr val="bg2">
                  <a:lumMod val="25000"/>
                </a:schemeClr>
              </a:solidFill>
            </a:endParaRPr>
          </a:p>
        </p:txBody>
      </p:sp>
      <p:sp>
        <p:nvSpPr>
          <p:cNvPr id="4" name="文本框 3"/>
          <p:cNvSpPr txBox="1"/>
          <p:nvPr/>
        </p:nvSpPr>
        <p:spPr>
          <a:xfrm>
            <a:off x="7502771" y="4431671"/>
            <a:ext cx="3851993" cy="2172903"/>
          </a:xfrm>
          <a:prstGeom prst="rect">
            <a:avLst/>
          </a:prstGeom>
          <a:noFill/>
        </p:spPr>
        <p:txBody>
          <a:bodyPr wrap="square" rtlCol="0">
            <a:spAutoFit/>
          </a:bodyPr>
          <a:lstStyle/>
          <a:p>
            <a:pPr>
              <a:lnSpc>
                <a:spcPct val="130000"/>
              </a:lnSpc>
            </a:pPr>
            <a:r>
              <a:rPr lang="zh-CN" altLang="en-US" sz="2400" dirty="0">
                <a:solidFill>
                  <a:srgbClr val="1F4E79"/>
                </a:solidFill>
              </a:rPr>
              <a:t>生成数据</a:t>
            </a:r>
            <a:endParaRPr lang="en-US" altLang="zh-CN" sz="2400" dirty="0">
              <a:solidFill>
                <a:srgbClr val="1F4E79"/>
              </a:solidFill>
            </a:endParaRPr>
          </a:p>
          <a:p>
            <a:pPr>
              <a:lnSpc>
                <a:spcPct val="130000"/>
              </a:lnSpc>
            </a:pPr>
            <a:r>
              <a:rPr lang="en-US" altLang="zh-CN" sz="1600" dirty="0">
                <a:solidFill>
                  <a:schemeClr val="bg2">
                    <a:lumMod val="25000"/>
                  </a:schemeClr>
                </a:solidFill>
              </a:rPr>
              <a:t>2962</a:t>
            </a:r>
            <a:r>
              <a:rPr lang="zh-CN" altLang="en-US" sz="1600" dirty="0">
                <a:solidFill>
                  <a:schemeClr val="bg2">
                    <a:lumMod val="25000"/>
                  </a:schemeClr>
                </a:solidFill>
              </a:rPr>
              <a:t>组，每组为</a:t>
            </a:r>
            <a:r>
              <a:rPr lang="en-US" altLang="zh-CN" sz="1600" dirty="0">
                <a:solidFill>
                  <a:schemeClr val="bg2">
                    <a:lumMod val="25000"/>
                  </a:schemeClr>
                </a:solidFill>
              </a:rPr>
              <a:t>72</a:t>
            </a:r>
            <a:r>
              <a:rPr lang="zh-CN" altLang="en-US" sz="1600" dirty="0">
                <a:solidFill>
                  <a:schemeClr val="bg2">
                    <a:lumMod val="25000"/>
                  </a:schemeClr>
                </a:solidFill>
              </a:rPr>
              <a:t>*</a:t>
            </a:r>
            <a:r>
              <a:rPr lang="en-US" altLang="zh-CN" sz="1600" dirty="0">
                <a:solidFill>
                  <a:schemeClr val="bg2">
                    <a:lumMod val="25000"/>
                  </a:schemeClr>
                </a:solidFill>
              </a:rPr>
              <a:t>800</a:t>
            </a:r>
            <a:r>
              <a:rPr lang="zh-CN" altLang="en-US" sz="1600" dirty="0">
                <a:solidFill>
                  <a:schemeClr val="bg2">
                    <a:lumMod val="25000"/>
                  </a:schemeClr>
                </a:solidFill>
              </a:rPr>
              <a:t>的矩阵，表示电压和相角的时间序列，共</a:t>
            </a:r>
            <a:r>
              <a:rPr lang="en-US" altLang="zh-CN" sz="1600" dirty="0">
                <a:solidFill>
                  <a:schemeClr val="bg2">
                    <a:lumMod val="25000"/>
                  </a:schemeClr>
                </a:solidFill>
              </a:rPr>
              <a:t>2.26GB</a:t>
            </a:r>
            <a:r>
              <a:rPr lang="zh-CN" altLang="en-US" sz="1600" dirty="0">
                <a:solidFill>
                  <a:schemeClr val="bg2">
                    <a:lumMod val="25000"/>
                  </a:schemeClr>
                </a:solidFill>
              </a:rPr>
              <a:t>数据</a:t>
            </a:r>
            <a:endParaRPr lang="en-US" altLang="zh-CN" sz="1600" dirty="0">
              <a:solidFill>
                <a:schemeClr val="bg2">
                  <a:lumMod val="25000"/>
                </a:schemeClr>
              </a:solidFill>
            </a:endParaRPr>
          </a:p>
          <a:p>
            <a:pPr>
              <a:lnSpc>
                <a:spcPct val="130000"/>
              </a:lnSpc>
            </a:pPr>
            <a:r>
              <a:rPr lang="zh-CN" altLang="en-US" sz="1600" dirty="0">
                <a:solidFill>
                  <a:schemeClr val="bg2">
                    <a:lumMod val="25000"/>
                  </a:schemeClr>
                </a:solidFill>
              </a:rPr>
              <a:t>稳定样本</a:t>
            </a:r>
            <a:r>
              <a:rPr lang="en-US" altLang="zh-CN" sz="1600" dirty="0">
                <a:solidFill>
                  <a:schemeClr val="bg2">
                    <a:lumMod val="25000"/>
                  </a:schemeClr>
                </a:solidFill>
              </a:rPr>
              <a:t>2121</a:t>
            </a:r>
            <a:r>
              <a:rPr lang="zh-CN" altLang="en-US" sz="1600" dirty="0">
                <a:solidFill>
                  <a:schemeClr val="bg2">
                    <a:lumMod val="25000"/>
                  </a:schemeClr>
                </a:solidFill>
              </a:rPr>
              <a:t>组，失稳样本</a:t>
            </a:r>
            <a:r>
              <a:rPr lang="en-US" altLang="zh-CN" sz="1600" dirty="0">
                <a:solidFill>
                  <a:schemeClr val="bg2">
                    <a:lumMod val="25000"/>
                  </a:schemeClr>
                </a:solidFill>
              </a:rPr>
              <a:t>841</a:t>
            </a:r>
            <a:r>
              <a:rPr lang="zh-CN" altLang="en-US" sz="1600" dirty="0">
                <a:solidFill>
                  <a:schemeClr val="bg2">
                    <a:lumMod val="25000"/>
                  </a:schemeClr>
                </a:solidFill>
              </a:rPr>
              <a:t>组</a:t>
            </a:r>
            <a:endParaRPr lang="en-US" altLang="zh-CN" sz="1600" dirty="0">
              <a:solidFill>
                <a:schemeClr val="bg2">
                  <a:lumMod val="25000"/>
                </a:schemeClr>
              </a:solidFill>
            </a:endParaRPr>
          </a:p>
          <a:p>
            <a:pPr>
              <a:lnSpc>
                <a:spcPct val="130000"/>
              </a:lnSpc>
            </a:pPr>
            <a:r>
              <a:rPr lang="zh-CN" altLang="en-US" sz="1600" dirty="0">
                <a:solidFill>
                  <a:schemeClr val="bg2">
                    <a:lumMod val="25000"/>
                  </a:schemeClr>
                </a:solidFill>
              </a:rPr>
              <a:t>划分为训练集，测试集，验证集，大小分别为</a:t>
            </a:r>
            <a:r>
              <a:rPr lang="en-US" altLang="zh-CN" sz="1600" dirty="0">
                <a:solidFill>
                  <a:schemeClr val="bg2">
                    <a:lumMod val="25000"/>
                  </a:schemeClr>
                </a:solidFill>
              </a:rPr>
              <a:t>1777</a:t>
            </a:r>
            <a:r>
              <a:rPr lang="zh-CN" altLang="en-US" sz="1600" dirty="0">
                <a:solidFill>
                  <a:schemeClr val="bg2">
                    <a:lumMod val="25000"/>
                  </a:schemeClr>
                </a:solidFill>
              </a:rPr>
              <a:t>，</a:t>
            </a:r>
            <a:r>
              <a:rPr lang="en-US" altLang="zh-CN" sz="1600" dirty="0">
                <a:solidFill>
                  <a:schemeClr val="bg2">
                    <a:lumMod val="25000"/>
                  </a:schemeClr>
                </a:solidFill>
              </a:rPr>
              <a:t>592</a:t>
            </a:r>
            <a:r>
              <a:rPr lang="zh-CN" altLang="en-US" sz="1600" dirty="0">
                <a:solidFill>
                  <a:schemeClr val="bg2">
                    <a:lumMod val="25000"/>
                  </a:schemeClr>
                </a:solidFill>
              </a:rPr>
              <a:t>，</a:t>
            </a:r>
            <a:r>
              <a:rPr lang="en-US" altLang="zh-CN" sz="1600" dirty="0">
                <a:solidFill>
                  <a:schemeClr val="bg2">
                    <a:lumMod val="25000"/>
                  </a:schemeClr>
                </a:solidFill>
              </a:rPr>
              <a:t>593</a:t>
            </a:r>
            <a:r>
              <a:rPr lang="zh-CN" altLang="en-US" sz="1600" dirty="0">
                <a:solidFill>
                  <a:schemeClr val="bg2">
                    <a:lumMod val="25000"/>
                  </a:schemeClr>
                </a:solidFill>
              </a:rPr>
              <a:t>个</a:t>
            </a:r>
            <a:endParaRPr lang="en-US" altLang="zh-CN" sz="1600" dirty="0">
              <a:solidFill>
                <a:schemeClr val="bg2">
                  <a:lumMod val="25000"/>
                </a:schemeClr>
              </a:solidFill>
            </a:endParaRPr>
          </a:p>
        </p:txBody>
      </p:sp>
    </p:spTree>
    <p:extLst>
      <p:ext uri="{BB962C8B-B14F-4D97-AF65-F5344CB8AC3E}">
        <p14:creationId xmlns:p14="http://schemas.microsoft.com/office/powerpoint/2010/main" val="2431164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p:txBody>
          <a:bodyPr/>
          <a:lstStyle/>
          <a:p>
            <a:r>
              <a:rPr kumimoji="1" lang="en-US" altLang="zh-CN" dirty="0"/>
              <a:t>01</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t>课题背景</a:t>
            </a:r>
          </a:p>
        </p:txBody>
      </p:sp>
      <p:sp>
        <p:nvSpPr>
          <p:cNvPr id="5" name="文本占位符 4"/>
          <p:cNvSpPr>
            <a:spLocks noGrp="1"/>
          </p:cNvSpPr>
          <p:nvPr>
            <p:ph type="body" sz="quarter" idx="13"/>
          </p:nvPr>
        </p:nvSpPr>
        <p:spPr/>
        <p:txBody>
          <a:bodyPr/>
          <a:lstStyle/>
          <a:p>
            <a:r>
              <a:rPr kumimoji="1" lang="en-US" altLang="zh-CN" dirty="0"/>
              <a:t>02</a:t>
            </a:r>
            <a:endParaRPr kumimoji="1" lang="zh-CN" altLang="en-US" dirty="0"/>
          </a:p>
        </p:txBody>
      </p:sp>
      <p:sp>
        <p:nvSpPr>
          <p:cNvPr id="6" name="文本占位符 5"/>
          <p:cNvSpPr>
            <a:spLocks noGrp="1"/>
          </p:cNvSpPr>
          <p:nvPr>
            <p:ph type="body" sz="quarter" idx="14"/>
          </p:nvPr>
        </p:nvSpPr>
        <p:spPr/>
        <p:txBody>
          <a:bodyPr/>
          <a:lstStyle/>
          <a:p>
            <a:r>
              <a:rPr kumimoji="1" lang="zh-CN" altLang="en-US" dirty="0"/>
              <a:t>研究现状</a:t>
            </a:r>
            <a:endParaRPr kumimoji="1" lang="en-US" altLang="zh-CN" dirty="0"/>
          </a:p>
        </p:txBody>
      </p:sp>
      <p:sp>
        <p:nvSpPr>
          <p:cNvPr id="7" name="文本占位符 6"/>
          <p:cNvSpPr>
            <a:spLocks noGrp="1"/>
          </p:cNvSpPr>
          <p:nvPr>
            <p:ph type="body" sz="quarter" idx="15"/>
          </p:nvPr>
        </p:nvSpPr>
        <p:spPr/>
        <p:txBody>
          <a:bodyPr/>
          <a:lstStyle/>
          <a:p>
            <a:r>
              <a:rPr kumimoji="1" lang="en-US" altLang="zh-CN" dirty="0"/>
              <a:t>03</a:t>
            </a:r>
            <a:endParaRPr kumimoji="1" lang="zh-CN" altLang="en-US" dirty="0"/>
          </a:p>
        </p:txBody>
      </p:sp>
      <p:sp>
        <p:nvSpPr>
          <p:cNvPr id="8" name="文本占位符 7"/>
          <p:cNvSpPr>
            <a:spLocks noGrp="1"/>
          </p:cNvSpPr>
          <p:nvPr>
            <p:ph type="body" sz="quarter" idx="16"/>
          </p:nvPr>
        </p:nvSpPr>
        <p:spPr/>
        <p:txBody>
          <a:bodyPr/>
          <a:lstStyle/>
          <a:p>
            <a:r>
              <a:rPr kumimoji="1" lang="zh-CN" altLang="en-US" dirty="0"/>
              <a:t>模型方案</a:t>
            </a:r>
          </a:p>
        </p:txBody>
      </p:sp>
      <p:sp>
        <p:nvSpPr>
          <p:cNvPr id="9" name="文本占位符 8"/>
          <p:cNvSpPr>
            <a:spLocks noGrp="1"/>
          </p:cNvSpPr>
          <p:nvPr>
            <p:ph type="body" sz="quarter" idx="17"/>
          </p:nvPr>
        </p:nvSpPr>
        <p:spPr/>
        <p:txBody>
          <a:bodyPr/>
          <a:lstStyle/>
          <a:p>
            <a:r>
              <a:rPr kumimoji="1" lang="en-US" altLang="zh-CN" dirty="0"/>
              <a:t>04</a:t>
            </a:r>
            <a:endParaRPr kumimoji="1" lang="zh-CN" altLang="en-US" dirty="0"/>
          </a:p>
        </p:txBody>
      </p:sp>
      <p:sp>
        <p:nvSpPr>
          <p:cNvPr id="10" name="文本占位符 9"/>
          <p:cNvSpPr>
            <a:spLocks noGrp="1"/>
          </p:cNvSpPr>
          <p:nvPr>
            <p:ph type="body" sz="quarter" idx="18"/>
          </p:nvPr>
        </p:nvSpPr>
        <p:spPr/>
        <p:txBody>
          <a:bodyPr/>
          <a:lstStyle/>
          <a:p>
            <a:r>
              <a:rPr kumimoji="1" lang="zh-CN" altLang="en-US" dirty="0"/>
              <a:t>结果分析</a:t>
            </a:r>
          </a:p>
        </p:txBody>
      </p:sp>
      <p:sp>
        <p:nvSpPr>
          <p:cNvPr id="11" name="文本占位符 10"/>
          <p:cNvSpPr>
            <a:spLocks noGrp="1"/>
          </p:cNvSpPr>
          <p:nvPr>
            <p:ph type="body" sz="quarter" idx="19"/>
          </p:nvPr>
        </p:nvSpPr>
        <p:spPr/>
        <p:txBody>
          <a:bodyPr/>
          <a:lstStyle/>
          <a:p>
            <a:r>
              <a:rPr kumimoji="1" lang="en-US" altLang="zh-CN" dirty="0"/>
              <a:t>05</a:t>
            </a:r>
            <a:endParaRPr kumimoji="1" lang="zh-CN" altLang="en-US" dirty="0"/>
          </a:p>
        </p:txBody>
      </p:sp>
      <p:sp>
        <p:nvSpPr>
          <p:cNvPr id="12" name="文本占位符 11"/>
          <p:cNvSpPr>
            <a:spLocks noGrp="1"/>
          </p:cNvSpPr>
          <p:nvPr>
            <p:ph type="body" sz="quarter" idx="20"/>
          </p:nvPr>
        </p:nvSpPr>
        <p:spPr/>
        <p:txBody>
          <a:bodyPr/>
          <a:lstStyle/>
          <a:p>
            <a:r>
              <a:rPr kumimoji="1" lang="zh-CN" altLang="en-US" dirty="0"/>
              <a:t>总结展望</a:t>
            </a:r>
          </a:p>
        </p:txBody>
      </p:sp>
    </p:spTree>
    <p:extLst>
      <p:ext uri="{BB962C8B-B14F-4D97-AF65-F5344CB8AC3E}">
        <p14:creationId xmlns:p14="http://schemas.microsoft.com/office/powerpoint/2010/main" val="20406514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模型精度</a:t>
            </a:r>
          </a:p>
        </p:txBody>
      </p:sp>
      <p:pic>
        <p:nvPicPr>
          <p:cNvPr id="8" name="图片 7" descr="C:\Users\wangz\AppData\Local\Microsoft\Windows\INetCacheContent.Word\auc.png"/>
          <p:cNvPicPr/>
          <p:nvPr/>
        </p:nvPicPr>
        <p:blipFill>
          <a:blip r:embed="rId2">
            <a:extLst>
              <a:ext uri="{28A0092B-C50C-407E-A947-70E740481C1C}">
                <a14:useLocalDpi xmlns:a14="http://schemas.microsoft.com/office/drawing/2010/main" val="0"/>
              </a:ext>
            </a:extLst>
          </a:blip>
          <a:srcRect/>
          <a:stretch>
            <a:fillRect/>
          </a:stretch>
        </p:blipFill>
        <p:spPr bwMode="auto">
          <a:xfrm>
            <a:off x="647296" y="623488"/>
            <a:ext cx="3602990" cy="3329940"/>
          </a:xfrm>
          <a:prstGeom prst="rect">
            <a:avLst/>
          </a:prstGeom>
          <a:noFill/>
          <a:ln>
            <a:noFill/>
          </a:ln>
        </p:spPr>
      </p:pic>
      <p:sp>
        <p:nvSpPr>
          <p:cNvPr id="3" name="矩形 2"/>
          <p:cNvSpPr/>
          <p:nvPr/>
        </p:nvSpPr>
        <p:spPr>
          <a:xfrm>
            <a:off x="1044528" y="3941883"/>
            <a:ext cx="2808526" cy="338554"/>
          </a:xfrm>
          <a:prstGeom prst="rect">
            <a:avLst/>
          </a:prstGeom>
        </p:spPr>
        <p:txBody>
          <a:bodyPr wrap="none">
            <a:spAutoFit/>
          </a:bodyPr>
          <a:lstStyle/>
          <a:p>
            <a:r>
              <a:rPr lang="zh-CN" altLang="zh-CN" sz="1600" dirty="0">
                <a:solidFill>
                  <a:schemeClr val="bg2">
                    <a:lumMod val="25000"/>
                  </a:schemeClr>
                </a:solidFill>
              </a:rPr>
              <a:t>不同</a:t>
            </a:r>
            <a:r>
              <a:rPr lang="en-US" altLang="zh-CN" sz="1600" dirty="0">
                <a:solidFill>
                  <a:schemeClr val="bg2">
                    <a:lumMod val="25000"/>
                  </a:schemeClr>
                </a:solidFill>
              </a:rPr>
              <a:t>k</a:t>
            </a:r>
            <a:r>
              <a:rPr lang="zh-CN" altLang="zh-CN" sz="1600" dirty="0">
                <a:solidFill>
                  <a:schemeClr val="bg2">
                    <a:lumMod val="25000"/>
                  </a:schemeClr>
                </a:solidFill>
              </a:rPr>
              <a:t>值下</a:t>
            </a:r>
            <a:r>
              <a:rPr lang="en-US" altLang="zh-CN" sz="1600" dirty="0">
                <a:solidFill>
                  <a:schemeClr val="bg2">
                    <a:lumMod val="25000"/>
                  </a:schemeClr>
                </a:solidFill>
              </a:rPr>
              <a:t>ROC</a:t>
            </a:r>
            <a:r>
              <a:rPr lang="zh-CN" altLang="zh-CN" sz="1600" dirty="0">
                <a:solidFill>
                  <a:schemeClr val="bg2">
                    <a:lumMod val="25000"/>
                  </a:schemeClr>
                </a:solidFill>
              </a:rPr>
              <a:t>曲线的</a:t>
            </a:r>
            <a:r>
              <a:rPr lang="en-US" altLang="zh-CN" sz="1600" dirty="0">
                <a:solidFill>
                  <a:schemeClr val="bg2">
                    <a:lumMod val="25000"/>
                  </a:schemeClr>
                </a:solidFill>
              </a:rPr>
              <a:t>AUC</a:t>
            </a:r>
            <a:r>
              <a:rPr lang="zh-CN" altLang="zh-CN" sz="1600" dirty="0">
                <a:solidFill>
                  <a:schemeClr val="bg2">
                    <a:lumMod val="25000"/>
                  </a:schemeClr>
                </a:solidFill>
              </a:rPr>
              <a:t>值</a:t>
            </a:r>
            <a:endParaRPr lang="zh-CN" altLang="en-US" sz="1600" dirty="0">
              <a:solidFill>
                <a:schemeClr val="bg2">
                  <a:lumMod val="25000"/>
                </a:schemeClr>
              </a:solidFill>
            </a:endParaRPr>
          </a:p>
        </p:txBody>
      </p:sp>
      <p:pic>
        <p:nvPicPr>
          <p:cNvPr id="9" name="图片 8" descr="C:\Users\wangz\AppData\Local\Microsoft\Windows\INetCacheContent.Word\pr.png"/>
          <p:cNvPicPr/>
          <p:nvPr/>
        </p:nvPicPr>
        <p:blipFill>
          <a:blip r:embed="rId3">
            <a:extLst>
              <a:ext uri="{28A0092B-C50C-407E-A947-70E740481C1C}">
                <a14:useLocalDpi xmlns:a14="http://schemas.microsoft.com/office/drawing/2010/main" val="0"/>
              </a:ext>
            </a:extLst>
          </a:blip>
          <a:srcRect/>
          <a:stretch>
            <a:fillRect/>
          </a:stretch>
        </p:blipFill>
        <p:spPr bwMode="auto">
          <a:xfrm>
            <a:off x="4250286" y="623488"/>
            <a:ext cx="3513455" cy="3329940"/>
          </a:xfrm>
          <a:prstGeom prst="rect">
            <a:avLst/>
          </a:prstGeom>
          <a:noFill/>
          <a:ln>
            <a:noFill/>
          </a:ln>
        </p:spPr>
      </p:pic>
      <p:sp>
        <p:nvSpPr>
          <p:cNvPr id="4" name="矩形 3"/>
          <p:cNvSpPr/>
          <p:nvPr/>
        </p:nvSpPr>
        <p:spPr>
          <a:xfrm>
            <a:off x="5093942" y="3961974"/>
            <a:ext cx="1826141" cy="338554"/>
          </a:xfrm>
          <a:prstGeom prst="rect">
            <a:avLst/>
          </a:prstGeom>
        </p:spPr>
        <p:txBody>
          <a:bodyPr wrap="none">
            <a:spAutoFit/>
          </a:bodyPr>
          <a:lstStyle/>
          <a:p>
            <a:r>
              <a:rPr lang="zh-CN" altLang="zh-CN" sz="1600" dirty="0">
                <a:solidFill>
                  <a:schemeClr val="bg2">
                    <a:lumMod val="25000"/>
                  </a:schemeClr>
                </a:solidFill>
              </a:rPr>
              <a:t>精确度召回率曲线</a:t>
            </a:r>
            <a:endParaRPr lang="zh-CN" altLang="en-US" sz="1600" dirty="0">
              <a:solidFill>
                <a:schemeClr val="bg2">
                  <a:lumMod val="25000"/>
                </a:schemeClr>
              </a:solidFill>
            </a:endParaRPr>
          </a:p>
        </p:txBody>
      </p:sp>
      <p:pic>
        <p:nvPicPr>
          <p:cNvPr id="10" name="图片 9" descr="C:\Users\wangz\AppData\Local\Microsoft\Windows\INetCacheContent.Word\roc.png"/>
          <p:cNvPicPr/>
          <p:nvPr/>
        </p:nvPicPr>
        <p:blipFill>
          <a:blip r:embed="rId4">
            <a:extLst>
              <a:ext uri="{28A0092B-C50C-407E-A947-70E740481C1C}">
                <a14:useLocalDpi xmlns:a14="http://schemas.microsoft.com/office/drawing/2010/main" val="0"/>
              </a:ext>
            </a:extLst>
          </a:blip>
          <a:srcRect/>
          <a:stretch>
            <a:fillRect/>
          </a:stretch>
        </p:blipFill>
        <p:spPr bwMode="auto">
          <a:xfrm>
            <a:off x="7763739" y="632034"/>
            <a:ext cx="3542030" cy="3329940"/>
          </a:xfrm>
          <a:prstGeom prst="rect">
            <a:avLst/>
          </a:prstGeom>
          <a:noFill/>
          <a:ln>
            <a:noFill/>
          </a:ln>
        </p:spPr>
      </p:pic>
      <p:sp>
        <p:nvSpPr>
          <p:cNvPr id="11" name="矩形 10"/>
          <p:cNvSpPr/>
          <p:nvPr/>
        </p:nvSpPr>
        <p:spPr>
          <a:xfrm>
            <a:off x="9018715" y="3970520"/>
            <a:ext cx="1032077" cy="338554"/>
          </a:xfrm>
          <a:prstGeom prst="rect">
            <a:avLst/>
          </a:prstGeom>
        </p:spPr>
        <p:txBody>
          <a:bodyPr wrap="none">
            <a:spAutoFit/>
          </a:bodyPr>
          <a:lstStyle/>
          <a:p>
            <a:r>
              <a:rPr lang="en-US" altLang="zh-CN" sz="1600" dirty="0">
                <a:solidFill>
                  <a:schemeClr val="bg2">
                    <a:lumMod val="25000"/>
                  </a:schemeClr>
                </a:solidFill>
              </a:rPr>
              <a:t>ROC</a:t>
            </a:r>
            <a:r>
              <a:rPr lang="zh-CN" altLang="zh-CN" sz="1600" dirty="0">
                <a:solidFill>
                  <a:schemeClr val="bg2">
                    <a:lumMod val="25000"/>
                  </a:schemeClr>
                </a:solidFill>
              </a:rPr>
              <a:t>曲线</a:t>
            </a:r>
            <a:endParaRPr lang="zh-CN" altLang="en-US" sz="1600" dirty="0">
              <a:solidFill>
                <a:schemeClr val="bg2">
                  <a:lumMod val="25000"/>
                </a:schemeClr>
              </a:solidFill>
            </a:endParaRPr>
          </a:p>
        </p:txBody>
      </p:sp>
      <p:sp>
        <p:nvSpPr>
          <p:cNvPr id="13" name="文本框 12"/>
          <p:cNvSpPr txBox="1"/>
          <p:nvPr/>
        </p:nvSpPr>
        <p:spPr>
          <a:xfrm>
            <a:off x="955273" y="4456875"/>
            <a:ext cx="10350496" cy="1938992"/>
          </a:xfrm>
          <a:prstGeom prst="rect">
            <a:avLst/>
          </a:prstGeom>
          <a:noFill/>
        </p:spPr>
        <p:txBody>
          <a:bodyPr wrap="square" rtlCol="0">
            <a:spAutoFit/>
          </a:bodyPr>
          <a:lstStyle/>
          <a:p>
            <a:r>
              <a:rPr lang="zh-CN" altLang="en-US" sz="2400" dirty="0">
                <a:solidFill>
                  <a:srgbClr val="1F4E79"/>
                </a:solidFill>
              </a:rPr>
              <a:t>结果分析</a:t>
            </a:r>
            <a:endParaRPr lang="en-US" altLang="zh-CN" sz="2400" dirty="0">
              <a:solidFill>
                <a:srgbClr val="1F4E79"/>
              </a:solidFill>
            </a:endParaRPr>
          </a:p>
          <a:p>
            <a:r>
              <a:rPr lang="zh-CN" altLang="en-US" sz="1600" dirty="0">
                <a:solidFill>
                  <a:schemeClr val="bg2">
                    <a:lumMod val="25000"/>
                  </a:schemeClr>
                </a:solidFill>
              </a:rPr>
              <a:t>模型具有非常好的预测效果，</a:t>
            </a:r>
            <a:r>
              <a:rPr lang="en-US" altLang="zh-CN" sz="1600" dirty="0">
                <a:solidFill>
                  <a:schemeClr val="bg2">
                    <a:lumMod val="25000"/>
                  </a:schemeClr>
                </a:solidFill>
              </a:rPr>
              <a:t>AUC</a:t>
            </a:r>
            <a:r>
              <a:rPr lang="zh-CN" altLang="en-US" sz="1600" dirty="0">
                <a:solidFill>
                  <a:schemeClr val="bg2">
                    <a:lumMod val="25000"/>
                  </a:schemeClr>
                </a:solidFill>
              </a:rPr>
              <a:t>普遍在</a:t>
            </a:r>
            <a:r>
              <a:rPr lang="en-US" altLang="zh-CN" sz="1600" dirty="0">
                <a:solidFill>
                  <a:schemeClr val="bg2">
                    <a:lumMod val="25000"/>
                  </a:schemeClr>
                </a:solidFill>
              </a:rPr>
              <a:t>0.99</a:t>
            </a:r>
            <a:r>
              <a:rPr lang="zh-CN" altLang="en-US" sz="1600" dirty="0">
                <a:solidFill>
                  <a:schemeClr val="bg2">
                    <a:lumMod val="25000"/>
                  </a:schemeClr>
                </a:solidFill>
              </a:rPr>
              <a:t>以上。而且随着</a:t>
            </a:r>
            <a:r>
              <a:rPr lang="en-US" altLang="zh-CN" sz="1600" dirty="0">
                <a:solidFill>
                  <a:schemeClr val="bg2">
                    <a:lumMod val="25000"/>
                  </a:schemeClr>
                </a:solidFill>
              </a:rPr>
              <a:t>K</a:t>
            </a:r>
            <a:r>
              <a:rPr lang="zh-CN" altLang="en-US" sz="1600" dirty="0">
                <a:solidFill>
                  <a:schemeClr val="bg2">
                    <a:lumMod val="25000"/>
                  </a:schemeClr>
                </a:solidFill>
              </a:rPr>
              <a:t>值的增大，模型的预测性能也有进一步的提升</a:t>
            </a:r>
            <a:endParaRPr lang="en-US" altLang="zh-CN" sz="1600" dirty="0">
              <a:solidFill>
                <a:schemeClr val="bg2">
                  <a:lumMod val="25000"/>
                </a:schemeClr>
              </a:solidFill>
            </a:endParaRPr>
          </a:p>
          <a:p>
            <a:endParaRPr lang="en-US" altLang="zh-CN" sz="1600" dirty="0">
              <a:solidFill>
                <a:schemeClr val="bg2">
                  <a:lumMod val="25000"/>
                </a:schemeClr>
              </a:solidFill>
            </a:endParaRPr>
          </a:p>
          <a:p>
            <a:r>
              <a:rPr lang="zh-CN" altLang="en-US" sz="1600" dirty="0">
                <a:solidFill>
                  <a:schemeClr val="bg2">
                    <a:lumMod val="25000"/>
                  </a:schemeClr>
                </a:solidFill>
              </a:rPr>
              <a:t>对于最好的模型而言，当其召回率为</a:t>
            </a:r>
            <a:r>
              <a:rPr lang="en-US" altLang="zh-CN" sz="1600" dirty="0">
                <a:solidFill>
                  <a:schemeClr val="bg2">
                    <a:lumMod val="25000"/>
                  </a:schemeClr>
                </a:solidFill>
              </a:rPr>
              <a:t>0.95</a:t>
            </a:r>
            <a:r>
              <a:rPr lang="zh-CN" altLang="en-US" sz="1600" dirty="0">
                <a:solidFill>
                  <a:schemeClr val="bg2">
                    <a:lumMod val="25000"/>
                  </a:schemeClr>
                </a:solidFill>
              </a:rPr>
              <a:t>左右时，精确度仍可以达到</a:t>
            </a:r>
            <a:r>
              <a:rPr lang="en-US" altLang="zh-CN" sz="1600" dirty="0">
                <a:solidFill>
                  <a:schemeClr val="bg2">
                    <a:lumMod val="25000"/>
                  </a:schemeClr>
                </a:solidFill>
              </a:rPr>
              <a:t>1</a:t>
            </a:r>
            <a:r>
              <a:rPr lang="zh-CN" altLang="en-US" sz="1600" dirty="0">
                <a:solidFill>
                  <a:schemeClr val="bg2">
                    <a:lumMod val="25000"/>
                  </a:schemeClr>
                </a:solidFill>
              </a:rPr>
              <a:t>。精确度为</a:t>
            </a:r>
            <a:r>
              <a:rPr lang="en-US" altLang="zh-CN" sz="1600" dirty="0">
                <a:solidFill>
                  <a:schemeClr val="bg2">
                    <a:lumMod val="25000"/>
                  </a:schemeClr>
                </a:solidFill>
              </a:rPr>
              <a:t>0.99</a:t>
            </a:r>
            <a:r>
              <a:rPr lang="zh-CN" altLang="en-US" sz="1600" dirty="0">
                <a:solidFill>
                  <a:schemeClr val="bg2">
                    <a:lumMod val="25000"/>
                  </a:schemeClr>
                </a:solidFill>
              </a:rPr>
              <a:t>左右时，召回率为</a:t>
            </a:r>
            <a:r>
              <a:rPr lang="en-US" altLang="zh-CN" sz="1600" dirty="0">
                <a:solidFill>
                  <a:schemeClr val="bg2">
                    <a:lumMod val="25000"/>
                  </a:schemeClr>
                </a:solidFill>
              </a:rPr>
              <a:t>1</a:t>
            </a:r>
            <a:r>
              <a:rPr lang="zh-CN" altLang="en-US" sz="1600" dirty="0">
                <a:solidFill>
                  <a:schemeClr val="bg2">
                    <a:lumMod val="25000"/>
                  </a:schemeClr>
                </a:solidFill>
              </a:rPr>
              <a:t>。对于</a:t>
            </a:r>
            <a:r>
              <a:rPr lang="en-US" altLang="zh-CN" sz="1600" dirty="0">
                <a:solidFill>
                  <a:schemeClr val="bg2">
                    <a:lumMod val="25000"/>
                  </a:schemeClr>
                </a:solidFill>
              </a:rPr>
              <a:t>1185</a:t>
            </a:r>
            <a:r>
              <a:rPr lang="zh-CN" altLang="en-US" sz="1600" dirty="0">
                <a:solidFill>
                  <a:schemeClr val="bg2">
                    <a:lumMod val="25000"/>
                  </a:schemeClr>
                </a:solidFill>
              </a:rPr>
              <a:t>个训练样本而言，这意味着在仅有</a:t>
            </a:r>
            <a:r>
              <a:rPr lang="en-US" altLang="zh-CN" sz="1600" dirty="0">
                <a:solidFill>
                  <a:schemeClr val="bg2">
                    <a:lumMod val="25000"/>
                  </a:schemeClr>
                </a:solidFill>
              </a:rPr>
              <a:t>59</a:t>
            </a:r>
            <a:r>
              <a:rPr lang="zh-CN" altLang="en-US" sz="1600" dirty="0">
                <a:solidFill>
                  <a:schemeClr val="bg2">
                    <a:lumMod val="25000"/>
                  </a:schemeClr>
                </a:solidFill>
              </a:rPr>
              <a:t>个未预测样本（拒动）的情况下，模型预测的成功率为</a:t>
            </a:r>
            <a:r>
              <a:rPr lang="en-US" altLang="zh-CN" sz="1600" dirty="0">
                <a:solidFill>
                  <a:schemeClr val="bg2">
                    <a:lumMod val="25000"/>
                  </a:schemeClr>
                </a:solidFill>
              </a:rPr>
              <a:t>100%</a:t>
            </a:r>
            <a:r>
              <a:rPr lang="zh-CN" altLang="en-US" sz="1600" dirty="0">
                <a:solidFill>
                  <a:schemeClr val="bg2">
                    <a:lumMod val="25000"/>
                  </a:schemeClr>
                </a:solidFill>
              </a:rPr>
              <a:t>。在仅有</a:t>
            </a:r>
            <a:r>
              <a:rPr lang="en-US" altLang="zh-CN" sz="1600" dirty="0">
                <a:solidFill>
                  <a:schemeClr val="bg2">
                    <a:lumMod val="25000"/>
                  </a:schemeClr>
                </a:solidFill>
              </a:rPr>
              <a:t>12</a:t>
            </a:r>
            <a:r>
              <a:rPr lang="zh-CN" altLang="en-US" sz="1600" dirty="0">
                <a:solidFill>
                  <a:schemeClr val="bg2">
                    <a:lumMod val="25000"/>
                  </a:schemeClr>
                </a:solidFill>
              </a:rPr>
              <a:t>个预测失误（误动）的情况下，模型预测出了所有的失稳事件。而此时距离故障开始只过了</a:t>
            </a:r>
            <a:r>
              <a:rPr lang="en-US" altLang="zh-CN" sz="1600" dirty="0">
                <a:solidFill>
                  <a:schemeClr val="bg2">
                    <a:lumMod val="25000"/>
                  </a:schemeClr>
                </a:solidFill>
              </a:rPr>
              <a:t>1.9s</a:t>
            </a:r>
            <a:r>
              <a:rPr lang="zh-CN" altLang="en-US" sz="1600" dirty="0">
                <a:solidFill>
                  <a:schemeClr val="bg2">
                    <a:lumMod val="25000"/>
                  </a:schemeClr>
                </a:solidFill>
              </a:rPr>
              <a:t>。即使只使用</a:t>
            </a:r>
            <a:r>
              <a:rPr lang="en-US" altLang="zh-CN" sz="1600" dirty="0">
                <a:solidFill>
                  <a:schemeClr val="bg2">
                    <a:lumMod val="25000"/>
                  </a:schemeClr>
                </a:solidFill>
              </a:rPr>
              <a:t>0.5s</a:t>
            </a:r>
            <a:r>
              <a:rPr lang="zh-CN" altLang="en-US" sz="1600" dirty="0">
                <a:solidFill>
                  <a:schemeClr val="bg2">
                    <a:lumMod val="25000"/>
                  </a:schemeClr>
                </a:solidFill>
              </a:rPr>
              <a:t>的样本数据进行预测，模型依然有</a:t>
            </a:r>
            <a:r>
              <a:rPr lang="en-US" altLang="zh-CN" sz="1600" dirty="0">
                <a:solidFill>
                  <a:schemeClr val="bg2">
                    <a:lumMod val="25000"/>
                  </a:schemeClr>
                </a:solidFill>
              </a:rPr>
              <a:t>0.9</a:t>
            </a:r>
            <a:r>
              <a:rPr lang="zh-CN" altLang="en-US" sz="1600" dirty="0">
                <a:solidFill>
                  <a:schemeClr val="bg2">
                    <a:lumMod val="25000"/>
                  </a:schemeClr>
                </a:solidFill>
              </a:rPr>
              <a:t>以上的成功率。</a:t>
            </a:r>
            <a:endParaRPr lang="en-US" altLang="zh-CN" sz="1600" dirty="0">
              <a:solidFill>
                <a:schemeClr val="bg2">
                  <a:lumMod val="25000"/>
                </a:schemeClr>
              </a:solidFill>
            </a:endParaRPr>
          </a:p>
        </p:txBody>
      </p:sp>
    </p:spTree>
    <p:extLst>
      <p:ext uri="{BB962C8B-B14F-4D97-AF65-F5344CB8AC3E}">
        <p14:creationId xmlns:p14="http://schemas.microsoft.com/office/powerpoint/2010/main" val="13245384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模型速度</a:t>
            </a:r>
          </a:p>
        </p:txBody>
      </p:sp>
      <p:pic>
        <p:nvPicPr>
          <p:cNvPr id="3" name="图片 2" descr="C:\Users\wangz\AppData\Local\Microsoft\Windows\INetCacheContent.Word\prd_epoch_time.png"/>
          <p:cNvPicPr/>
          <p:nvPr/>
        </p:nvPicPr>
        <p:blipFill>
          <a:blip r:embed="rId3">
            <a:extLst>
              <a:ext uri="{28A0092B-C50C-407E-A947-70E740481C1C}">
                <a14:useLocalDpi xmlns:a14="http://schemas.microsoft.com/office/drawing/2010/main" val="0"/>
              </a:ext>
            </a:extLst>
          </a:blip>
          <a:srcRect/>
          <a:stretch>
            <a:fillRect/>
          </a:stretch>
        </p:blipFill>
        <p:spPr bwMode="auto">
          <a:xfrm>
            <a:off x="868677" y="623488"/>
            <a:ext cx="3602990" cy="3329940"/>
          </a:xfrm>
          <a:prstGeom prst="rect">
            <a:avLst/>
          </a:prstGeom>
          <a:noFill/>
          <a:ln>
            <a:noFill/>
          </a:ln>
        </p:spPr>
      </p:pic>
      <p:pic>
        <p:nvPicPr>
          <p:cNvPr id="4" name="图片 3" descr="C:\Users\wangz\AppData\Local\Microsoft\Windows\INetCacheContent.Word\train_epoch_time.png"/>
          <p:cNvPicPr/>
          <p:nvPr/>
        </p:nvPicPr>
        <p:blipFill>
          <a:blip r:embed="rId4">
            <a:extLst>
              <a:ext uri="{28A0092B-C50C-407E-A947-70E740481C1C}">
                <a14:useLocalDpi xmlns:a14="http://schemas.microsoft.com/office/drawing/2010/main" val="0"/>
              </a:ext>
            </a:extLst>
          </a:blip>
          <a:srcRect/>
          <a:stretch>
            <a:fillRect/>
          </a:stretch>
        </p:blipFill>
        <p:spPr bwMode="auto">
          <a:xfrm>
            <a:off x="4471667" y="623488"/>
            <a:ext cx="3383915" cy="3329940"/>
          </a:xfrm>
          <a:prstGeom prst="rect">
            <a:avLst/>
          </a:prstGeom>
          <a:noFill/>
          <a:ln>
            <a:noFill/>
          </a:ln>
        </p:spPr>
      </p:pic>
      <p:pic>
        <p:nvPicPr>
          <p:cNvPr id="5" name="图片 4" descr="D:\Desktop\WORDS\毕设\keras\keras.40\loss.png"/>
          <p:cNvPicPr/>
          <p:nvPr/>
        </p:nvPicPr>
        <p:blipFill>
          <a:blip r:embed="rId5">
            <a:extLst>
              <a:ext uri="{28A0092B-C50C-407E-A947-70E740481C1C}">
                <a14:useLocalDpi xmlns:a14="http://schemas.microsoft.com/office/drawing/2010/main" val="0"/>
              </a:ext>
            </a:extLst>
          </a:blip>
          <a:srcRect/>
          <a:stretch>
            <a:fillRect/>
          </a:stretch>
        </p:blipFill>
        <p:spPr bwMode="auto">
          <a:xfrm>
            <a:off x="7855582" y="623488"/>
            <a:ext cx="3390900" cy="3329940"/>
          </a:xfrm>
          <a:prstGeom prst="rect">
            <a:avLst/>
          </a:prstGeom>
          <a:noFill/>
          <a:ln>
            <a:noFill/>
          </a:ln>
        </p:spPr>
      </p:pic>
      <p:sp>
        <p:nvSpPr>
          <p:cNvPr id="7" name="矩形 6"/>
          <p:cNvSpPr/>
          <p:nvPr/>
        </p:nvSpPr>
        <p:spPr>
          <a:xfrm>
            <a:off x="2116174" y="3953428"/>
            <a:ext cx="1107996" cy="369332"/>
          </a:xfrm>
          <a:prstGeom prst="rect">
            <a:avLst/>
          </a:prstGeom>
        </p:spPr>
        <p:txBody>
          <a:bodyPr wrap="none">
            <a:spAutoFit/>
          </a:bodyPr>
          <a:lstStyle/>
          <a:p>
            <a:r>
              <a:rPr lang="zh-CN" altLang="zh-CN" dirty="0">
                <a:ea typeface="等线" panose="02010600030101010101" pitchFamily="2" charset="-122"/>
                <a:cs typeface="Times New Roman" panose="02020603050405020304" pitchFamily="18" charset="0"/>
              </a:rPr>
              <a:t>预测时间</a:t>
            </a:r>
            <a:endParaRPr lang="zh-CN" altLang="en-US" dirty="0"/>
          </a:p>
        </p:txBody>
      </p:sp>
      <p:sp>
        <p:nvSpPr>
          <p:cNvPr id="8" name="矩形 7"/>
          <p:cNvSpPr/>
          <p:nvPr/>
        </p:nvSpPr>
        <p:spPr>
          <a:xfrm>
            <a:off x="5378794" y="3953117"/>
            <a:ext cx="1569660" cy="369332"/>
          </a:xfrm>
          <a:prstGeom prst="rect">
            <a:avLst/>
          </a:prstGeom>
        </p:spPr>
        <p:txBody>
          <a:bodyPr wrap="none">
            <a:spAutoFit/>
          </a:bodyPr>
          <a:lstStyle/>
          <a:p>
            <a:r>
              <a:rPr lang="zh-CN" altLang="zh-CN">
                <a:ea typeface="等线" panose="02010600030101010101" pitchFamily="2" charset="-122"/>
                <a:cs typeface="Times New Roman" panose="02020603050405020304" pitchFamily="18" charset="0"/>
              </a:rPr>
              <a:t>模型训练时间</a:t>
            </a:r>
            <a:endParaRPr lang="zh-CN" altLang="en-US" dirty="0"/>
          </a:p>
        </p:txBody>
      </p:sp>
      <p:sp>
        <p:nvSpPr>
          <p:cNvPr id="9" name="矩形 8"/>
          <p:cNvSpPr/>
          <p:nvPr/>
        </p:nvSpPr>
        <p:spPr>
          <a:xfrm>
            <a:off x="8535369" y="3952806"/>
            <a:ext cx="2031325" cy="369332"/>
          </a:xfrm>
          <a:prstGeom prst="rect">
            <a:avLst/>
          </a:prstGeom>
        </p:spPr>
        <p:txBody>
          <a:bodyPr wrap="none">
            <a:spAutoFit/>
          </a:bodyPr>
          <a:lstStyle/>
          <a:p>
            <a:r>
              <a:rPr lang="zh-CN" altLang="zh-CN" dirty="0">
                <a:ea typeface="等线" panose="02010600030101010101" pitchFamily="2" charset="-122"/>
                <a:cs typeface="Times New Roman" panose="02020603050405020304" pitchFamily="18" charset="0"/>
              </a:rPr>
              <a:t>损失函数收敛情况</a:t>
            </a:r>
            <a:endParaRPr lang="zh-CN" altLang="en-US" dirty="0"/>
          </a:p>
        </p:txBody>
      </p:sp>
      <p:sp>
        <p:nvSpPr>
          <p:cNvPr id="10" name="文本框 9"/>
          <p:cNvSpPr txBox="1"/>
          <p:nvPr/>
        </p:nvSpPr>
        <p:spPr>
          <a:xfrm>
            <a:off x="955273" y="4456875"/>
            <a:ext cx="10350496" cy="1446550"/>
          </a:xfrm>
          <a:prstGeom prst="rect">
            <a:avLst/>
          </a:prstGeom>
          <a:noFill/>
        </p:spPr>
        <p:txBody>
          <a:bodyPr wrap="square" rtlCol="0">
            <a:spAutoFit/>
          </a:bodyPr>
          <a:lstStyle/>
          <a:p>
            <a:r>
              <a:rPr lang="zh-CN" altLang="en-US" sz="2400" dirty="0">
                <a:solidFill>
                  <a:srgbClr val="1F4E79"/>
                </a:solidFill>
              </a:rPr>
              <a:t>模型拟合状况良好，且可以较快地完成收敛</a:t>
            </a:r>
            <a:endParaRPr lang="en-US" altLang="zh-CN" sz="2400" dirty="0">
              <a:solidFill>
                <a:srgbClr val="1F4E79"/>
              </a:solidFill>
            </a:endParaRPr>
          </a:p>
          <a:p>
            <a:r>
              <a:rPr lang="en-US" altLang="zh-CN" sz="1600" dirty="0">
                <a:solidFill>
                  <a:schemeClr val="bg2">
                    <a:lumMod val="25000"/>
                  </a:schemeClr>
                </a:solidFill>
              </a:rPr>
              <a:t>CPU</a:t>
            </a:r>
            <a:r>
              <a:rPr lang="zh-CN" altLang="en-US" sz="1600" dirty="0">
                <a:solidFill>
                  <a:schemeClr val="bg2">
                    <a:lumMod val="25000"/>
                  </a:schemeClr>
                </a:solidFill>
              </a:rPr>
              <a:t>为</a:t>
            </a:r>
            <a:r>
              <a:rPr lang="en-US" altLang="zh-CN" sz="1600" dirty="0">
                <a:solidFill>
                  <a:schemeClr val="bg2">
                    <a:lumMod val="25000"/>
                  </a:schemeClr>
                </a:solidFill>
              </a:rPr>
              <a:t>i5-6300</a:t>
            </a:r>
            <a:r>
              <a:rPr lang="zh-CN" altLang="en-US" sz="1600" dirty="0">
                <a:solidFill>
                  <a:schemeClr val="bg2">
                    <a:lumMod val="25000"/>
                  </a:schemeClr>
                </a:solidFill>
              </a:rPr>
              <a:t>，内存为</a:t>
            </a:r>
            <a:r>
              <a:rPr lang="en-US" altLang="zh-CN" sz="1600" dirty="0">
                <a:solidFill>
                  <a:schemeClr val="bg2">
                    <a:lumMod val="25000"/>
                  </a:schemeClr>
                </a:solidFill>
              </a:rPr>
              <a:t>8GB DDR4</a:t>
            </a:r>
          </a:p>
          <a:p>
            <a:r>
              <a:rPr lang="zh-CN" altLang="en-US" sz="1600" dirty="0">
                <a:solidFill>
                  <a:schemeClr val="bg2">
                    <a:lumMod val="25000"/>
                  </a:schemeClr>
                </a:solidFill>
              </a:rPr>
              <a:t>模型训练和测试的主要计算均在商用图形显示卡</a:t>
            </a:r>
            <a:r>
              <a:rPr lang="en-US" altLang="zh-CN" sz="1600" dirty="0">
                <a:solidFill>
                  <a:schemeClr val="bg2">
                    <a:lumMod val="25000"/>
                  </a:schemeClr>
                </a:solidFill>
              </a:rPr>
              <a:t>NVidia GeForce GTX950</a:t>
            </a:r>
            <a:r>
              <a:rPr lang="zh-CN" altLang="en-US" sz="1600" dirty="0">
                <a:solidFill>
                  <a:schemeClr val="bg2">
                    <a:lumMod val="25000"/>
                  </a:schemeClr>
                </a:solidFill>
              </a:rPr>
              <a:t>上进行，基于开源工具包</a:t>
            </a:r>
            <a:r>
              <a:rPr lang="en-US" altLang="zh-CN" sz="1600" dirty="0">
                <a:solidFill>
                  <a:schemeClr val="bg2">
                    <a:lumMod val="25000"/>
                  </a:schemeClr>
                </a:solidFill>
              </a:rPr>
              <a:t>Keras</a:t>
            </a:r>
            <a:r>
              <a:rPr lang="zh-CN" altLang="en-US" sz="1600" dirty="0">
                <a:solidFill>
                  <a:schemeClr val="bg2">
                    <a:lumMod val="25000"/>
                  </a:schemeClr>
                </a:solidFill>
              </a:rPr>
              <a:t>和</a:t>
            </a:r>
            <a:r>
              <a:rPr lang="en-US" altLang="zh-CN" sz="1600" dirty="0">
                <a:solidFill>
                  <a:schemeClr val="bg2">
                    <a:lumMod val="25000"/>
                  </a:schemeClr>
                </a:solidFill>
              </a:rPr>
              <a:t>Tensorflow</a:t>
            </a:r>
            <a:r>
              <a:rPr lang="zh-CN" altLang="en-US" sz="1600" dirty="0">
                <a:solidFill>
                  <a:schemeClr val="bg2">
                    <a:lumMod val="25000"/>
                  </a:schemeClr>
                </a:solidFill>
              </a:rPr>
              <a:t>实现</a:t>
            </a:r>
            <a:endParaRPr lang="en-US" altLang="zh-CN" sz="1600" dirty="0">
              <a:solidFill>
                <a:schemeClr val="bg2">
                  <a:lumMod val="25000"/>
                </a:schemeClr>
              </a:solidFill>
            </a:endParaRPr>
          </a:p>
          <a:p>
            <a:r>
              <a:rPr lang="en-US" altLang="zh-CN" sz="1600" dirty="0">
                <a:solidFill>
                  <a:schemeClr val="bg2">
                    <a:lumMod val="25000"/>
                  </a:schemeClr>
                </a:solidFill>
              </a:rPr>
              <a:t>GTX950</a:t>
            </a:r>
            <a:r>
              <a:rPr lang="zh-CN" altLang="en-US" sz="1600" dirty="0">
                <a:solidFill>
                  <a:schemeClr val="bg2">
                    <a:lumMod val="25000"/>
                  </a:schemeClr>
                </a:solidFill>
              </a:rPr>
              <a:t>具有</a:t>
            </a:r>
            <a:r>
              <a:rPr lang="en-US" altLang="zh-CN" sz="1600" dirty="0">
                <a:solidFill>
                  <a:schemeClr val="bg2">
                    <a:lumMod val="25000"/>
                  </a:schemeClr>
                </a:solidFill>
              </a:rPr>
              <a:t>768</a:t>
            </a:r>
            <a:r>
              <a:rPr lang="zh-CN" altLang="en-US" sz="1600" dirty="0">
                <a:solidFill>
                  <a:schemeClr val="bg2">
                    <a:lumMod val="25000"/>
                  </a:schemeClr>
                </a:solidFill>
              </a:rPr>
              <a:t>个</a:t>
            </a:r>
            <a:r>
              <a:rPr lang="en-US" altLang="zh-CN" sz="1600" dirty="0">
                <a:solidFill>
                  <a:schemeClr val="bg2">
                    <a:lumMod val="25000"/>
                  </a:schemeClr>
                </a:solidFill>
              </a:rPr>
              <a:t>CUDA</a:t>
            </a:r>
            <a:r>
              <a:rPr lang="zh-CN" altLang="en-US" sz="1600" dirty="0">
                <a:solidFill>
                  <a:schemeClr val="bg2">
                    <a:lumMod val="25000"/>
                  </a:schemeClr>
                </a:solidFill>
              </a:rPr>
              <a:t>核心，核心频率为</a:t>
            </a:r>
            <a:r>
              <a:rPr lang="en-US" altLang="zh-CN" sz="1600" dirty="0">
                <a:solidFill>
                  <a:schemeClr val="bg2">
                    <a:lumMod val="25000"/>
                  </a:schemeClr>
                </a:solidFill>
              </a:rPr>
              <a:t>1024MHZ</a:t>
            </a:r>
            <a:r>
              <a:rPr lang="zh-CN" altLang="en-US" sz="1600" dirty="0">
                <a:solidFill>
                  <a:schemeClr val="bg2">
                    <a:lumMod val="25000"/>
                  </a:schemeClr>
                </a:solidFill>
              </a:rPr>
              <a:t>，搭载有位宽为</a:t>
            </a:r>
            <a:r>
              <a:rPr lang="en-US" altLang="zh-CN" sz="1600" dirty="0">
                <a:solidFill>
                  <a:schemeClr val="bg2">
                    <a:lumMod val="25000"/>
                  </a:schemeClr>
                </a:solidFill>
              </a:rPr>
              <a:t>128bit</a:t>
            </a:r>
            <a:r>
              <a:rPr lang="zh-CN" altLang="en-US" sz="1600" dirty="0">
                <a:solidFill>
                  <a:schemeClr val="bg2">
                    <a:lumMod val="25000"/>
                  </a:schemeClr>
                </a:solidFill>
              </a:rPr>
              <a:t>的</a:t>
            </a:r>
            <a:r>
              <a:rPr lang="en-US" altLang="zh-CN" sz="1600" dirty="0">
                <a:solidFill>
                  <a:schemeClr val="bg2">
                    <a:lumMod val="25000"/>
                  </a:schemeClr>
                </a:solidFill>
              </a:rPr>
              <a:t>2GB GDDR5</a:t>
            </a:r>
            <a:r>
              <a:rPr lang="zh-CN" altLang="en-US" sz="1600" dirty="0">
                <a:solidFill>
                  <a:schemeClr val="bg2">
                    <a:lumMod val="25000"/>
                  </a:schemeClr>
                </a:solidFill>
              </a:rPr>
              <a:t>显存。</a:t>
            </a:r>
            <a:endParaRPr lang="en-US" altLang="zh-CN" sz="1600" dirty="0">
              <a:solidFill>
                <a:schemeClr val="bg2">
                  <a:lumMod val="25000"/>
                </a:schemeClr>
              </a:solidFill>
            </a:endParaRPr>
          </a:p>
        </p:txBody>
      </p:sp>
    </p:spTree>
    <p:extLst>
      <p:ext uri="{BB962C8B-B14F-4D97-AF65-F5344CB8AC3E}">
        <p14:creationId xmlns:p14="http://schemas.microsoft.com/office/powerpoint/2010/main" val="3176197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模型可视化</a:t>
            </a:r>
          </a:p>
        </p:txBody>
      </p:sp>
      <p:pic>
        <p:nvPicPr>
          <p:cNvPr id="3" name="图片 2" descr="D:\Desktop\WORDS\毕设\keras\keras.40\w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3076" y="1262318"/>
            <a:ext cx="3921125" cy="2012950"/>
          </a:xfrm>
          <a:prstGeom prst="rect">
            <a:avLst/>
          </a:prstGeom>
          <a:noFill/>
          <a:ln>
            <a:noFill/>
          </a:ln>
        </p:spPr>
      </p:pic>
      <p:pic>
        <p:nvPicPr>
          <p:cNvPr id="4" name="图片 3" descr="D:\Desktop\WORDS\毕设\keras\keras.40\w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9418" y="589915"/>
            <a:ext cx="3060700" cy="5678170"/>
          </a:xfrm>
          <a:prstGeom prst="rect">
            <a:avLst/>
          </a:prstGeom>
          <a:noFill/>
          <a:ln>
            <a:noFill/>
          </a:ln>
        </p:spPr>
      </p:pic>
      <p:sp>
        <p:nvSpPr>
          <p:cNvPr id="5" name="矩形 4"/>
          <p:cNvSpPr/>
          <p:nvPr/>
        </p:nvSpPr>
        <p:spPr>
          <a:xfrm>
            <a:off x="1941726" y="3429000"/>
            <a:ext cx="2723823" cy="369332"/>
          </a:xfrm>
          <a:prstGeom prst="rect">
            <a:avLst/>
          </a:prstGeom>
        </p:spPr>
        <p:txBody>
          <a:bodyPr wrap="none">
            <a:spAutoFit/>
          </a:bodyPr>
          <a:lstStyle/>
          <a:p>
            <a:r>
              <a:rPr lang="zh-CN" altLang="zh-CN" dirty="0">
                <a:ea typeface="等线" panose="02010600030101010101" pitchFamily="2" charset="-122"/>
                <a:cs typeface="Times New Roman" panose="02020603050405020304" pitchFamily="18" charset="0"/>
              </a:rPr>
              <a:t>第一层卷积网络的可视化</a:t>
            </a:r>
            <a:endParaRPr lang="zh-CN" altLang="en-US" dirty="0"/>
          </a:p>
        </p:txBody>
      </p:sp>
      <p:sp>
        <p:nvSpPr>
          <p:cNvPr id="6" name="矩形 5"/>
          <p:cNvSpPr/>
          <p:nvPr/>
        </p:nvSpPr>
        <p:spPr>
          <a:xfrm>
            <a:off x="6857856" y="6380824"/>
            <a:ext cx="2723823" cy="369332"/>
          </a:xfrm>
          <a:prstGeom prst="rect">
            <a:avLst/>
          </a:prstGeom>
        </p:spPr>
        <p:txBody>
          <a:bodyPr wrap="none">
            <a:spAutoFit/>
          </a:bodyPr>
          <a:lstStyle/>
          <a:p>
            <a:r>
              <a:rPr lang="zh-CN" altLang="zh-CN" dirty="0">
                <a:ea typeface="等线" panose="02010600030101010101" pitchFamily="2" charset="-122"/>
                <a:cs typeface="Times New Roman" panose="02020603050405020304" pitchFamily="18" charset="0"/>
              </a:rPr>
              <a:t>第二层卷积网络的可视化</a:t>
            </a:r>
            <a:endParaRPr lang="zh-CN" altLang="en-US" dirty="0"/>
          </a:p>
        </p:txBody>
      </p:sp>
    </p:spTree>
    <p:extLst>
      <p:ext uri="{BB962C8B-B14F-4D97-AF65-F5344CB8AC3E}">
        <p14:creationId xmlns:p14="http://schemas.microsoft.com/office/powerpoint/2010/main" val="18117839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dirty="0"/>
              <a:t>基于权值共享的深度卷积网络</a:t>
            </a:r>
            <a:r>
              <a:rPr lang="zh-CN" altLang="en-US" dirty="0"/>
              <a:t>的</a:t>
            </a:r>
            <a:r>
              <a:rPr lang="zh-CN" altLang="zh-CN" dirty="0"/>
              <a:t>电力系统暂态稳定预测</a:t>
            </a:r>
            <a:endParaRPr lang="en-US" altLang="zh-CN"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kumimoji="1" lang="en-US" altLang="zh-CN" dirty="0"/>
              <a:t>05</a:t>
            </a:r>
            <a:endParaRPr kumimoji="1" lang="zh-CN" altLang="en-US" dirty="0"/>
          </a:p>
        </p:txBody>
      </p:sp>
      <p:sp>
        <p:nvSpPr>
          <p:cNvPr id="4" name="文本占位符 3"/>
          <p:cNvSpPr>
            <a:spLocks noGrp="1"/>
          </p:cNvSpPr>
          <p:nvPr>
            <p:ph type="body" sz="quarter" idx="13"/>
          </p:nvPr>
        </p:nvSpPr>
        <p:spPr/>
        <p:txBody>
          <a:bodyPr/>
          <a:lstStyle/>
          <a:p>
            <a:r>
              <a:rPr kumimoji="1" lang="zh-CN" altLang="en-US" dirty="0"/>
              <a:t>总结展望</a:t>
            </a:r>
          </a:p>
        </p:txBody>
      </p:sp>
      <p:pic>
        <p:nvPicPr>
          <p:cNvPr id="8" name="图片占位符 5"/>
          <p:cNvPicPr>
            <a:picLocks noGrp="1" noChangeAspect="1"/>
          </p:cNvPicPr>
          <p:nvPr>
            <p:ph type="pic" sz="quarter" idx="14"/>
          </p:nvPr>
        </p:nvPicPr>
        <p:blipFill>
          <a:blip r:embed="rId2"/>
          <a:srcRect l="5436" r="5436"/>
          <a:stretch>
            <a:fillRect/>
          </a:stretch>
        </p:blipFill>
        <p:spPr>
          <a:prstGeom prst="rect">
            <a:avLst/>
          </a:prstGeom>
        </p:spPr>
      </p:pic>
    </p:spTree>
    <p:extLst>
      <p:ext uri="{BB962C8B-B14F-4D97-AF65-F5344CB8AC3E}">
        <p14:creationId xmlns:p14="http://schemas.microsoft.com/office/powerpoint/2010/main" val="9314891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总结展望</a:t>
            </a:r>
          </a:p>
        </p:txBody>
      </p:sp>
      <p:sp>
        <p:nvSpPr>
          <p:cNvPr id="4" name="文本框 3"/>
          <p:cNvSpPr txBox="1"/>
          <p:nvPr/>
        </p:nvSpPr>
        <p:spPr>
          <a:xfrm>
            <a:off x="405116" y="995423"/>
            <a:ext cx="8148576" cy="4222310"/>
          </a:xfrm>
          <a:prstGeom prst="rect">
            <a:avLst/>
          </a:prstGeom>
          <a:noFill/>
        </p:spPr>
        <p:txBody>
          <a:bodyPr wrap="square" rtlCol="0">
            <a:spAutoFit/>
          </a:bodyPr>
          <a:lstStyle/>
          <a:p>
            <a:pPr>
              <a:lnSpc>
                <a:spcPct val="130000"/>
              </a:lnSpc>
            </a:pPr>
            <a:r>
              <a:rPr lang="zh-CN" altLang="en-US" sz="3200" dirty="0">
                <a:solidFill>
                  <a:srgbClr val="1F4E79"/>
                </a:solidFill>
              </a:rPr>
              <a:t>总结</a:t>
            </a:r>
            <a:endParaRPr lang="en-US" altLang="zh-CN" sz="3200" dirty="0">
              <a:solidFill>
                <a:srgbClr val="1F4E79"/>
              </a:solidFill>
            </a:endParaRPr>
          </a:p>
          <a:p>
            <a:pPr>
              <a:lnSpc>
                <a:spcPct val="130000"/>
              </a:lnSpc>
            </a:pPr>
            <a:r>
              <a:rPr lang="zh-CN" altLang="zh-CN" sz="1600" dirty="0">
                <a:solidFill>
                  <a:schemeClr val="bg2">
                    <a:lumMod val="25000"/>
                  </a:schemeClr>
                </a:solidFill>
              </a:rPr>
              <a:t>本文针对电力系统的现行调度需求，提出了基于权值共享的深度卷积神经网络的电力系统暂态稳定预测方法</a:t>
            </a:r>
            <a:endParaRPr lang="en-US" altLang="zh-CN" sz="1600" dirty="0">
              <a:solidFill>
                <a:schemeClr val="bg2">
                  <a:lumMod val="25000"/>
                </a:schemeClr>
              </a:solidFill>
            </a:endParaRPr>
          </a:p>
          <a:p>
            <a:pPr>
              <a:lnSpc>
                <a:spcPct val="130000"/>
              </a:lnSpc>
            </a:pPr>
            <a:r>
              <a:rPr lang="zh-CN" altLang="zh-CN" sz="1600" dirty="0">
                <a:solidFill>
                  <a:schemeClr val="bg2">
                    <a:lumMod val="25000"/>
                  </a:schemeClr>
                </a:solidFill>
              </a:rPr>
              <a:t>直接将</a:t>
            </a:r>
            <a:r>
              <a:rPr lang="en-US" altLang="zh-CN" sz="1600" dirty="0">
                <a:solidFill>
                  <a:schemeClr val="bg2">
                    <a:lumMod val="25000"/>
                  </a:schemeClr>
                </a:solidFill>
              </a:rPr>
              <a:t>PMU</a:t>
            </a:r>
            <a:r>
              <a:rPr lang="zh-CN" altLang="zh-CN" sz="1600" dirty="0">
                <a:solidFill>
                  <a:schemeClr val="bg2">
                    <a:lumMod val="25000"/>
                  </a:schemeClr>
                </a:solidFill>
              </a:rPr>
              <a:t>采集到的电压和相角数据以时空矩阵的形式作为输入，利用卷积网络进行特征提取与稳定判别</a:t>
            </a:r>
            <a:endParaRPr lang="en-US" altLang="zh-CN" sz="1600" dirty="0">
              <a:solidFill>
                <a:schemeClr val="bg2">
                  <a:lumMod val="25000"/>
                </a:schemeClr>
              </a:solidFill>
            </a:endParaRPr>
          </a:p>
          <a:p>
            <a:pPr>
              <a:lnSpc>
                <a:spcPct val="130000"/>
              </a:lnSpc>
            </a:pPr>
            <a:r>
              <a:rPr lang="zh-CN" altLang="zh-CN" sz="1600" dirty="0">
                <a:solidFill>
                  <a:schemeClr val="bg2">
                    <a:lumMod val="25000"/>
                  </a:schemeClr>
                </a:solidFill>
              </a:rPr>
              <a:t>在不依赖电力系统先验知识的情况下，在</a:t>
            </a:r>
            <a:r>
              <a:rPr lang="en-US" altLang="zh-CN" sz="1600" dirty="0">
                <a:solidFill>
                  <a:schemeClr val="bg2">
                    <a:lumMod val="25000"/>
                  </a:schemeClr>
                </a:solidFill>
              </a:rPr>
              <a:t>IEEE39</a:t>
            </a:r>
            <a:r>
              <a:rPr lang="zh-CN" altLang="zh-CN" sz="1600" dirty="0">
                <a:solidFill>
                  <a:schemeClr val="bg2">
                    <a:lumMod val="25000"/>
                  </a:schemeClr>
                </a:solidFill>
              </a:rPr>
              <a:t>节点系统中达到了</a:t>
            </a:r>
            <a:r>
              <a:rPr lang="en-US" altLang="zh-CN" sz="1600" dirty="0">
                <a:solidFill>
                  <a:schemeClr val="bg2">
                    <a:lumMod val="25000"/>
                  </a:schemeClr>
                </a:solidFill>
              </a:rPr>
              <a:t>99%</a:t>
            </a:r>
            <a:r>
              <a:rPr lang="zh-CN" altLang="zh-CN" sz="1600" dirty="0">
                <a:solidFill>
                  <a:schemeClr val="bg2">
                    <a:lumMod val="25000"/>
                  </a:schemeClr>
                </a:solidFill>
              </a:rPr>
              <a:t>以上的评估精度</a:t>
            </a:r>
            <a:endParaRPr lang="en-US" altLang="zh-CN" sz="1600" dirty="0">
              <a:solidFill>
                <a:schemeClr val="bg2">
                  <a:lumMod val="25000"/>
                </a:schemeClr>
              </a:solidFill>
            </a:endParaRPr>
          </a:p>
          <a:p>
            <a:pPr>
              <a:lnSpc>
                <a:spcPct val="130000"/>
              </a:lnSpc>
            </a:pPr>
            <a:r>
              <a:rPr lang="zh-CN" altLang="zh-CN" sz="1600" dirty="0">
                <a:solidFill>
                  <a:schemeClr val="bg2">
                    <a:lumMod val="25000"/>
                  </a:schemeClr>
                </a:solidFill>
              </a:rPr>
              <a:t>此外，为解决深度神经网络训练困难的问题，本文结合</a:t>
            </a:r>
            <a:r>
              <a:rPr lang="en-US" altLang="zh-CN" sz="1600" dirty="0">
                <a:solidFill>
                  <a:schemeClr val="bg2">
                    <a:lumMod val="25000"/>
                  </a:schemeClr>
                </a:solidFill>
              </a:rPr>
              <a:t>PMU</a:t>
            </a:r>
            <a:r>
              <a:rPr lang="zh-CN" altLang="zh-CN" sz="1600" dirty="0">
                <a:solidFill>
                  <a:schemeClr val="bg2">
                    <a:lumMod val="25000"/>
                  </a:schemeClr>
                </a:solidFill>
              </a:rPr>
              <a:t>数据本身的特点，在卷积神经网络的基础上提出了进一步进行权值共享的机制，优化了训练时间。</a:t>
            </a:r>
            <a:endParaRPr lang="en-US" altLang="zh-CN" sz="1600" dirty="0">
              <a:solidFill>
                <a:schemeClr val="bg2">
                  <a:lumMod val="25000"/>
                </a:schemeClr>
              </a:solidFill>
            </a:endParaRPr>
          </a:p>
          <a:p>
            <a:pPr>
              <a:lnSpc>
                <a:spcPct val="130000"/>
              </a:lnSpc>
            </a:pPr>
            <a:endParaRPr lang="en-US" altLang="zh-CN" sz="1600" dirty="0">
              <a:solidFill>
                <a:schemeClr val="bg2">
                  <a:lumMod val="25000"/>
                </a:schemeClr>
              </a:solidFill>
            </a:endParaRPr>
          </a:p>
          <a:p>
            <a:pPr lvl="0">
              <a:lnSpc>
                <a:spcPct val="130000"/>
              </a:lnSpc>
            </a:pPr>
            <a:r>
              <a:rPr lang="zh-CN" altLang="en-US" sz="3200" dirty="0">
                <a:solidFill>
                  <a:srgbClr val="1F4E79"/>
                </a:solidFill>
              </a:rPr>
              <a:t>哲学迷思</a:t>
            </a:r>
            <a:endParaRPr lang="en-US" altLang="zh-CN" sz="3200" dirty="0">
              <a:solidFill>
                <a:srgbClr val="1F4E79"/>
              </a:solidFill>
            </a:endParaRPr>
          </a:p>
          <a:p>
            <a:pPr>
              <a:lnSpc>
                <a:spcPct val="130000"/>
              </a:lnSpc>
            </a:pPr>
            <a:r>
              <a:rPr lang="zh-CN" altLang="en-US" sz="1600" dirty="0">
                <a:solidFill>
                  <a:schemeClr val="bg2">
                    <a:lumMod val="25000"/>
                  </a:schemeClr>
                </a:solidFill>
              </a:rPr>
              <a:t>东方经验主义哲学，表现与本质，规律与原理，德与道</a:t>
            </a:r>
            <a:endParaRPr lang="en-US" altLang="zh-CN" sz="1600" dirty="0">
              <a:solidFill>
                <a:schemeClr val="bg2">
                  <a:lumMod val="25000"/>
                </a:schemeClr>
              </a:solidFill>
            </a:endParaRPr>
          </a:p>
        </p:txBody>
      </p:sp>
      <p:sp>
        <p:nvSpPr>
          <p:cNvPr id="5" name="矩形 4"/>
          <p:cNvSpPr/>
          <p:nvPr/>
        </p:nvSpPr>
        <p:spPr>
          <a:xfrm>
            <a:off x="9028253" y="1412111"/>
            <a:ext cx="2766350" cy="4930816"/>
          </a:xfrm>
          <a:prstGeom prst="rect">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8800" dirty="0">
                <a:ln w="0"/>
                <a:solidFill>
                  <a:schemeClr val="bg1"/>
                </a:solidFill>
                <a:effectLst>
                  <a:outerShdw blurRad="38100" dist="25400" dir="5400000" algn="ctr" rotWithShape="0">
                    <a:srgbClr val="6E747A">
                      <a:alpha val="43000"/>
                    </a:srgbClr>
                  </a:outerShdw>
                </a:effectLst>
                <a:latin typeface="+mj-ea"/>
                <a:ea typeface="+mj-ea"/>
              </a:rPr>
              <a:t>谢谢</a:t>
            </a:r>
          </a:p>
        </p:txBody>
      </p:sp>
      <p:sp>
        <p:nvSpPr>
          <p:cNvPr id="3" name="矩形 2"/>
          <p:cNvSpPr/>
          <p:nvPr/>
        </p:nvSpPr>
        <p:spPr>
          <a:xfrm>
            <a:off x="1431404" y="5418964"/>
            <a:ext cx="6096000" cy="1121525"/>
          </a:xfrm>
          <a:prstGeom prst="rect">
            <a:avLst/>
          </a:prstGeom>
        </p:spPr>
        <p:txBody>
          <a:bodyPr>
            <a:spAutoFit/>
          </a:bodyPr>
          <a:lstStyle/>
          <a:p>
            <a:pPr>
              <a:lnSpc>
                <a:spcPct val="130000"/>
              </a:lnSpc>
            </a:pPr>
            <a:r>
              <a:rPr lang="zh-CN" altLang="en-US" i="1" dirty="0">
                <a:solidFill>
                  <a:schemeClr val="bg2">
                    <a:lumMod val="25000"/>
                  </a:schemeClr>
                </a:solidFill>
                <a:latin typeface="宋体" panose="02010600030101010101" pitchFamily="2" charset="-122"/>
                <a:ea typeface="宋体" panose="02010600030101010101" pitchFamily="2" charset="-122"/>
              </a:rPr>
              <a:t>致虚极，守静笃；万物并作，吾以观复。夫物芸芸，各复归其根。</a:t>
            </a:r>
            <a:endParaRPr lang="en-US" altLang="zh-CN" i="1" dirty="0">
              <a:solidFill>
                <a:schemeClr val="bg2">
                  <a:lumMod val="25000"/>
                </a:schemeClr>
              </a:solidFill>
              <a:latin typeface="宋体" panose="02010600030101010101" pitchFamily="2" charset="-122"/>
              <a:ea typeface="宋体" panose="02010600030101010101" pitchFamily="2" charset="-122"/>
            </a:endParaRPr>
          </a:p>
          <a:p>
            <a:pPr algn="r">
              <a:lnSpc>
                <a:spcPct val="130000"/>
              </a:lnSpc>
            </a:pPr>
            <a:r>
              <a:rPr lang="en-US" altLang="zh-CN" i="1" dirty="0">
                <a:solidFill>
                  <a:schemeClr val="bg2">
                    <a:lumMod val="25000"/>
                  </a:schemeClr>
                </a:solidFill>
                <a:latin typeface="宋体" panose="02010600030101010101" pitchFamily="2" charset="-122"/>
                <a:ea typeface="宋体" panose="02010600030101010101" pitchFamily="2" charset="-122"/>
              </a:rPr>
              <a:t>——《</a:t>
            </a:r>
            <a:r>
              <a:rPr lang="zh-CN" altLang="en-US" i="1" dirty="0">
                <a:solidFill>
                  <a:schemeClr val="bg2">
                    <a:lumMod val="25000"/>
                  </a:schemeClr>
                </a:solidFill>
                <a:latin typeface="宋体" panose="02010600030101010101" pitchFamily="2" charset="-122"/>
                <a:ea typeface="宋体" panose="02010600030101010101" pitchFamily="2" charset="-122"/>
              </a:rPr>
              <a:t>道德经</a:t>
            </a:r>
            <a:r>
              <a:rPr lang="en-US" altLang="zh-CN" i="1" dirty="0">
                <a:solidFill>
                  <a:schemeClr val="bg2">
                    <a:lumMod val="25000"/>
                  </a:schemeClr>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2732043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dirty="0"/>
              <a:t>基于权值共享的深度卷积网络</a:t>
            </a:r>
            <a:r>
              <a:rPr lang="zh-CN" altLang="en-US" dirty="0"/>
              <a:t>的</a:t>
            </a:r>
            <a:r>
              <a:rPr lang="zh-CN" altLang="zh-CN" dirty="0"/>
              <a:t>电力系统暂态稳定预测</a:t>
            </a:r>
            <a:endParaRPr lang="en-US" altLang="zh-CN"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kumimoji="1" lang="en-US" altLang="zh-CN" dirty="0"/>
              <a:t>01</a:t>
            </a:r>
            <a:endParaRPr kumimoji="1" lang="zh-CN" altLang="en-US" dirty="0"/>
          </a:p>
        </p:txBody>
      </p:sp>
      <p:sp>
        <p:nvSpPr>
          <p:cNvPr id="4" name="文本占位符 3"/>
          <p:cNvSpPr>
            <a:spLocks noGrp="1"/>
          </p:cNvSpPr>
          <p:nvPr>
            <p:ph type="body" sz="quarter" idx="13"/>
          </p:nvPr>
        </p:nvSpPr>
        <p:spPr/>
        <p:txBody>
          <a:bodyPr/>
          <a:lstStyle/>
          <a:p>
            <a:r>
              <a:rPr kumimoji="1" lang="zh-CN" altLang="en-US" dirty="0"/>
              <a:t>课题背景</a:t>
            </a:r>
          </a:p>
        </p:txBody>
      </p:sp>
      <p:pic>
        <p:nvPicPr>
          <p:cNvPr id="11" name="图片占位符 10"/>
          <p:cNvPicPr>
            <a:picLocks noGrp="1" noChangeAspect="1"/>
          </p:cNvPicPr>
          <p:nvPr>
            <p:ph type="pic" sz="quarter" idx="14"/>
          </p:nvPr>
        </p:nvPicPr>
        <p:blipFill>
          <a:blip r:embed="rId2"/>
          <a:srcRect l="12365" r="12365"/>
          <a:stretch>
            <a:fillRect/>
          </a:stretch>
        </p:blipFill>
        <p:spPr>
          <a:prstGeom prst="rect">
            <a:avLst/>
          </a:prstGeom>
        </p:spPr>
      </p:pic>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问题提出</a:t>
            </a:r>
            <a:endParaRPr lang="en-US" altLang="zh-CN" dirty="0"/>
          </a:p>
        </p:txBody>
      </p:sp>
      <p:pic>
        <p:nvPicPr>
          <p:cNvPr id="12" name="图片 11"/>
          <p:cNvPicPr>
            <a:picLocks noChangeAspect="1"/>
          </p:cNvPicPr>
          <p:nvPr/>
        </p:nvPicPr>
        <p:blipFill rotWithShape="1">
          <a:blip r:embed="rId3"/>
          <a:srcRect l="1855"/>
          <a:stretch/>
        </p:blipFill>
        <p:spPr>
          <a:xfrm>
            <a:off x="0" y="579886"/>
            <a:ext cx="11965858" cy="5521247"/>
          </a:xfrm>
          <a:prstGeom prst="rect">
            <a:avLst/>
          </a:prstGeom>
        </p:spPr>
      </p:pic>
      <p:pic>
        <p:nvPicPr>
          <p:cNvPr id="14" name="图片 13"/>
          <p:cNvPicPr>
            <a:picLocks noChangeAspect="1"/>
          </p:cNvPicPr>
          <p:nvPr/>
        </p:nvPicPr>
        <p:blipFill rotWithShape="1">
          <a:blip r:embed="rId4"/>
          <a:srcRect l="1986"/>
          <a:stretch/>
        </p:blipFill>
        <p:spPr>
          <a:xfrm>
            <a:off x="131258" y="668376"/>
            <a:ext cx="11949906" cy="5521247"/>
          </a:xfrm>
          <a:prstGeom prst="rect">
            <a:avLst/>
          </a:prstGeom>
        </p:spPr>
      </p:pic>
    </p:spTree>
    <p:extLst>
      <p:ext uri="{BB962C8B-B14F-4D97-AF65-F5344CB8AC3E}">
        <p14:creationId xmlns:p14="http://schemas.microsoft.com/office/powerpoint/2010/main" val="1071575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8090" y="993058"/>
            <a:ext cx="5604387" cy="5476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1"/>
          </p:nvPr>
        </p:nvSpPr>
        <p:spPr/>
        <p:txBody>
          <a:bodyPr/>
          <a:lstStyle/>
          <a:p>
            <a:r>
              <a:rPr lang="zh-CN" altLang="en-US" dirty="0"/>
              <a:t>电力系统的暂态稳定</a:t>
            </a:r>
          </a:p>
        </p:txBody>
      </p:sp>
      <p:sp>
        <p:nvSpPr>
          <p:cNvPr id="3"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a:stretch>
            <a:fillRect/>
          </a:stretch>
        </p:blipFill>
        <p:spPr>
          <a:xfrm>
            <a:off x="810286" y="1149783"/>
            <a:ext cx="5285714" cy="2847619"/>
          </a:xfrm>
          <a:prstGeom prst="rect">
            <a:avLst/>
          </a:prstGeom>
        </p:spPr>
      </p:pic>
      <p:sp>
        <p:nvSpPr>
          <p:cNvPr id="5" name="矩形 4"/>
          <p:cNvSpPr/>
          <p:nvPr/>
        </p:nvSpPr>
        <p:spPr>
          <a:xfrm>
            <a:off x="7326554" y="1149783"/>
            <a:ext cx="4865445" cy="4533549"/>
          </a:xfrm>
          <a:prstGeom prst="rect">
            <a:avLst/>
          </a:prstGeom>
        </p:spPr>
        <p:txBody>
          <a:bodyPr wrap="square">
            <a:spAutoFit/>
          </a:bodyPr>
          <a:lstStyle/>
          <a:p>
            <a:pPr marL="342900" indent="-342900">
              <a:lnSpc>
                <a:spcPct val="130000"/>
              </a:lnSpc>
              <a:buAutoNum type="alphaLcPeriod"/>
            </a:pPr>
            <a:r>
              <a:rPr lang="zh-CN" altLang="en-US" sz="2000" dirty="0">
                <a:solidFill>
                  <a:srgbClr val="1F4E79"/>
                </a:solidFill>
                <a:latin typeface="微软雅黑" pitchFamily="34" charset="-122"/>
                <a:ea typeface="微软雅黑" pitchFamily="34" charset="-122"/>
              </a:rPr>
              <a:t>正常状态 </a:t>
            </a:r>
            <a:endParaRPr lang="en-US" altLang="zh-CN" sz="2000" dirty="0">
              <a:solidFill>
                <a:srgbClr val="1F4E79"/>
              </a:solidFill>
              <a:latin typeface="微软雅黑" pitchFamily="34" charset="-122"/>
              <a:ea typeface="微软雅黑" pitchFamily="34" charset="-122"/>
            </a:endParaRPr>
          </a:p>
          <a:p>
            <a:pPr lvl="1">
              <a:lnSpc>
                <a:spcPct val="130000"/>
              </a:lnSpc>
            </a:pPr>
            <a:r>
              <a:rPr lang="zh-CN" altLang="en-US" dirty="0">
                <a:solidFill>
                  <a:schemeClr val="tx1">
                    <a:lumMod val="75000"/>
                    <a:lumOff val="25000"/>
                  </a:schemeClr>
                </a:solidFill>
                <a:latin typeface="微软雅黑" pitchFamily="34" charset="-122"/>
                <a:ea typeface="微软雅黑" pitchFamily="34" charset="-122"/>
              </a:rPr>
              <a:t>发电机机械功率 </a:t>
            </a:r>
            <a:r>
              <a:rPr lang="en-US" altLang="zh-CN" dirty="0">
                <a:solidFill>
                  <a:schemeClr val="tx1">
                    <a:lumMod val="75000"/>
                    <a:lumOff val="25000"/>
                  </a:schemeClr>
                </a:solidFill>
                <a:latin typeface="微软雅黑" pitchFamily="34" charset="-122"/>
                <a:ea typeface="微软雅黑" pitchFamily="34" charset="-122"/>
              </a:rPr>
              <a:t>= </a:t>
            </a:r>
            <a:r>
              <a:rPr lang="zh-CN" altLang="en-US" dirty="0">
                <a:solidFill>
                  <a:schemeClr val="tx1">
                    <a:lumMod val="75000"/>
                    <a:lumOff val="25000"/>
                  </a:schemeClr>
                </a:solidFill>
                <a:latin typeface="微软雅黑" pitchFamily="34" charset="-122"/>
                <a:ea typeface="微软雅黑" pitchFamily="34" charset="-122"/>
              </a:rPr>
              <a:t>输电功率</a:t>
            </a:r>
            <a:endParaRPr lang="en-US" altLang="zh-CN" dirty="0">
              <a:solidFill>
                <a:schemeClr val="tx1">
                  <a:lumMod val="75000"/>
                  <a:lumOff val="25000"/>
                </a:schemeClr>
              </a:solidFill>
              <a:latin typeface="微软雅黑" pitchFamily="34" charset="-122"/>
              <a:ea typeface="微软雅黑" pitchFamily="34" charset="-122"/>
            </a:endParaRPr>
          </a:p>
          <a:p>
            <a:pPr marL="342900" indent="-342900">
              <a:lnSpc>
                <a:spcPct val="130000"/>
              </a:lnSpc>
              <a:buAutoNum type="alphaLcPeriod"/>
            </a:pPr>
            <a:r>
              <a:rPr lang="zh-CN" altLang="en-US" sz="2000" dirty="0">
                <a:solidFill>
                  <a:srgbClr val="1F4E79"/>
                </a:solidFill>
                <a:latin typeface="微软雅黑" pitchFamily="34" charset="-122"/>
                <a:ea typeface="微软雅黑" pitchFamily="34" charset="-122"/>
              </a:rPr>
              <a:t>三相短路故障</a:t>
            </a:r>
            <a:endParaRPr lang="en-US" altLang="zh-CN" sz="2000" dirty="0">
              <a:solidFill>
                <a:srgbClr val="1F4E79"/>
              </a:solidFill>
              <a:latin typeface="微软雅黑" pitchFamily="34" charset="-122"/>
              <a:ea typeface="微软雅黑" pitchFamily="34" charset="-122"/>
            </a:endParaRPr>
          </a:p>
          <a:p>
            <a:pPr lvl="1">
              <a:lnSpc>
                <a:spcPct val="130000"/>
              </a:lnSpc>
            </a:pPr>
            <a:r>
              <a:rPr lang="zh-CN" altLang="en-US" dirty="0">
                <a:solidFill>
                  <a:schemeClr val="tx1">
                    <a:lumMod val="75000"/>
                    <a:lumOff val="25000"/>
                  </a:schemeClr>
                </a:solidFill>
                <a:latin typeface="微软雅黑" pitchFamily="34" charset="-122"/>
                <a:ea typeface="微软雅黑" pitchFamily="34" charset="-122"/>
              </a:rPr>
              <a:t>输电功率下降</a:t>
            </a:r>
            <a:endParaRPr lang="en-US" altLang="zh-CN" dirty="0">
              <a:solidFill>
                <a:schemeClr val="tx1">
                  <a:lumMod val="75000"/>
                  <a:lumOff val="25000"/>
                </a:schemeClr>
              </a:solidFill>
              <a:latin typeface="微软雅黑" pitchFamily="34" charset="-122"/>
              <a:ea typeface="微软雅黑" pitchFamily="34" charset="-122"/>
            </a:endParaRPr>
          </a:p>
          <a:p>
            <a:pPr lvl="1">
              <a:lnSpc>
                <a:spcPct val="130000"/>
              </a:lnSpc>
            </a:pPr>
            <a:r>
              <a:rPr lang="zh-CN" altLang="en-US" dirty="0">
                <a:solidFill>
                  <a:schemeClr val="tx1">
                    <a:lumMod val="75000"/>
                    <a:lumOff val="25000"/>
                  </a:schemeClr>
                </a:solidFill>
                <a:latin typeface="微软雅黑" pitchFamily="34" charset="-122"/>
                <a:ea typeface="微软雅黑" pitchFamily="34" charset="-122"/>
              </a:rPr>
              <a:t>发电机机械功率 </a:t>
            </a:r>
            <a:r>
              <a:rPr lang="en-US" altLang="zh-CN" dirty="0">
                <a:solidFill>
                  <a:schemeClr val="tx1">
                    <a:lumMod val="75000"/>
                    <a:lumOff val="25000"/>
                  </a:schemeClr>
                </a:solidFill>
                <a:latin typeface="微软雅黑" pitchFamily="34" charset="-122"/>
                <a:ea typeface="微软雅黑" pitchFamily="34" charset="-122"/>
              </a:rPr>
              <a:t>&gt; </a:t>
            </a:r>
            <a:r>
              <a:rPr lang="zh-CN" altLang="en-US" dirty="0">
                <a:solidFill>
                  <a:schemeClr val="tx1">
                    <a:lumMod val="75000"/>
                    <a:lumOff val="25000"/>
                  </a:schemeClr>
                </a:solidFill>
                <a:latin typeface="微软雅黑" pitchFamily="34" charset="-122"/>
                <a:ea typeface="微软雅黑" pitchFamily="34" charset="-122"/>
              </a:rPr>
              <a:t>输电功率</a:t>
            </a:r>
            <a:endParaRPr lang="en-US" altLang="zh-CN" dirty="0">
              <a:solidFill>
                <a:schemeClr val="tx1">
                  <a:lumMod val="75000"/>
                  <a:lumOff val="25000"/>
                </a:schemeClr>
              </a:solidFill>
              <a:latin typeface="微软雅黑" pitchFamily="34" charset="-122"/>
              <a:ea typeface="微软雅黑" pitchFamily="34" charset="-122"/>
            </a:endParaRPr>
          </a:p>
          <a:p>
            <a:pPr lvl="1">
              <a:lnSpc>
                <a:spcPct val="130000"/>
              </a:lnSpc>
            </a:pPr>
            <a:r>
              <a:rPr lang="zh-CN" altLang="en-US" dirty="0">
                <a:solidFill>
                  <a:schemeClr val="tx1">
                    <a:lumMod val="75000"/>
                    <a:lumOff val="25000"/>
                  </a:schemeClr>
                </a:solidFill>
                <a:latin typeface="微软雅黑" pitchFamily="34" charset="-122"/>
                <a:ea typeface="微软雅黑" pitchFamily="34" charset="-122"/>
              </a:rPr>
              <a:t>发电机转速上升</a:t>
            </a:r>
            <a:endParaRPr lang="en-US" altLang="zh-CN" dirty="0">
              <a:solidFill>
                <a:schemeClr val="tx1">
                  <a:lumMod val="75000"/>
                  <a:lumOff val="25000"/>
                </a:schemeClr>
              </a:solidFill>
              <a:latin typeface="微软雅黑" pitchFamily="34" charset="-122"/>
              <a:ea typeface="微软雅黑" pitchFamily="34" charset="-122"/>
            </a:endParaRPr>
          </a:p>
          <a:p>
            <a:pPr marL="342900" indent="-342900">
              <a:lnSpc>
                <a:spcPct val="130000"/>
              </a:lnSpc>
              <a:buAutoNum type="alphaLcPeriod"/>
            </a:pPr>
            <a:r>
              <a:rPr lang="zh-CN" altLang="en-US" sz="2000" dirty="0">
                <a:solidFill>
                  <a:srgbClr val="1F4E79"/>
                </a:solidFill>
                <a:latin typeface="微软雅黑" pitchFamily="34" charset="-122"/>
                <a:ea typeface="微软雅黑" pitchFamily="34" charset="-122"/>
              </a:rPr>
              <a:t>切断故障线路</a:t>
            </a:r>
            <a:endParaRPr lang="en-US" altLang="zh-CN" sz="2000" dirty="0">
              <a:solidFill>
                <a:srgbClr val="1F4E79"/>
              </a:solidFill>
              <a:latin typeface="微软雅黑" pitchFamily="34" charset="-122"/>
              <a:ea typeface="微软雅黑" pitchFamily="34" charset="-122"/>
            </a:endParaRPr>
          </a:p>
          <a:p>
            <a:pPr lvl="1">
              <a:lnSpc>
                <a:spcPct val="130000"/>
              </a:lnSpc>
            </a:pPr>
            <a:r>
              <a:rPr lang="zh-CN" altLang="en-US" dirty="0">
                <a:solidFill>
                  <a:schemeClr val="tx1">
                    <a:lumMod val="75000"/>
                    <a:lumOff val="25000"/>
                  </a:schemeClr>
                </a:solidFill>
                <a:latin typeface="微软雅黑" pitchFamily="34" charset="-122"/>
                <a:ea typeface="微软雅黑" pitchFamily="34" charset="-122"/>
              </a:rPr>
              <a:t>输电功率上升</a:t>
            </a:r>
            <a:endParaRPr lang="en-US" altLang="zh-CN" dirty="0">
              <a:solidFill>
                <a:schemeClr val="tx1">
                  <a:lumMod val="75000"/>
                  <a:lumOff val="25000"/>
                </a:schemeClr>
              </a:solidFill>
              <a:latin typeface="微软雅黑" pitchFamily="34" charset="-122"/>
              <a:ea typeface="微软雅黑" pitchFamily="34" charset="-122"/>
            </a:endParaRPr>
          </a:p>
          <a:p>
            <a:pPr lvl="1">
              <a:lnSpc>
                <a:spcPct val="130000"/>
              </a:lnSpc>
            </a:pPr>
            <a:r>
              <a:rPr lang="zh-CN" altLang="en-US" dirty="0">
                <a:solidFill>
                  <a:schemeClr val="tx1">
                    <a:lumMod val="75000"/>
                    <a:lumOff val="25000"/>
                  </a:schemeClr>
                </a:solidFill>
                <a:latin typeface="微软雅黑" pitchFamily="34" charset="-122"/>
                <a:ea typeface="微软雅黑" pitchFamily="34" charset="-122"/>
              </a:rPr>
              <a:t>发电机机械功率 </a:t>
            </a:r>
            <a:r>
              <a:rPr lang="en-US" altLang="zh-CN" dirty="0">
                <a:solidFill>
                  <a:schemeClr val="tx1">
                    <a:lumMod val="75000"/>
                    <a:lumOff val="25000"/>
                  </a:schemeClr>
                </a:solidFill>
                <a:latin typeface="微软雅黑" pitchFamily="34" charset="-122"/>
                <a:ea typeface="微软雅黑" pitchFamily="34" charset="-122"/>
              </a:rPr>
              <a:t>&lt; </a:t>
            </a:r>
            <a:r>
              <a:rPr lang="zh-CN" altLang="en-US" dirty="0">
                <a:solidFill>
                  <a:schemeClr val="tx1">
                    <a:lumMod val="75000"/>
                    <a:lumOff val="25000"/>
                  </a:schemeClr>
                </a:solidFill>
                <a:latin typeface="微软雅黑" pitchFamily="34" charset="-122"/>
                <a:ea typeface="微软雅黑" pitchFamily="34" charset="-122"/>
              </a:rPr>
              <a:t>输电功率</a:t>
            </a:r>
            <a:endParaRPr lang="en-US" altLang="zh-CN" dirty="0">
              <a:solidFill>
                <a:schemeClr val="tx1">
                  <a:lumMod val="75000"/>
                  <a:lumOff val="25000"/>
                </a:schemeClr>
              </a:solidFill>
              <a:latin typeface="微软雅黑" pitchFamily="34" charset="-122"/>
              <a:ea typeface="微软雅黑" pitchFamily="34" charset="-122"/>
            </a:endParaRPr>
          </a:p>
          <a:p>
            <a:pPr lvl="1">
              <a:lnSpc>
                <a:spcPct val="130000"/>
              </a:lnSpc>
            </a:pPr>
            <a:r>
              <a:rPr lang="zh-CN" altLang="en-US" dirty="0">
                <a:solidFill>
                  <a:schemeClr val="tx1">
                    <a:lumMod val="75000"/>
                    <a:lumOff val="25000"/>
                  </a:schemeClr>
                </a:solidFill>
                <a:latin typeface="微软雅黑" pitchFamily="34" charset="-122"/>
                <a:ea typeface="微软雅黑" pitchFamily="34" charset="-122"/>
              </a:rPr>
              <a:t>发电机转速下降</a:t>
            </a:r>
            <a:endParaRPr lang="en-US" altLang="zh-CN" dirty="0">
              <a:solidFill>
                <a:schemeClr val="tx1">
                  <a:lumMod val="75000"/>
                  <a:lumOff val="25000"/>
                </a:schemeClr>
              </a:solidFill>
              <a:latin typeface="微软雅黑" pitchFamily="34" charset="-122"/>
              <a:ea typeface="微软雅黑" pitchFamily="34" charset="-122"/>
            </a:endParaRPr>
          </a:p>
          <a:p>
            <a:pPr lvl="1">
              <a:lnSpc>
                <a:spcPct val="130000"/>
              </a:lnSpc>
            </a:pPr>
            <a:r>
              <a:rPr lang="zh-CN" altLang="en-US" dirty="0">
                <a:solidFill>
                  <a:schemeClr val="tx1">
                    <a:lumMod val="75000"/>
                    <a:lumOff val="25000"/>
                  </a:schemeClr>
                </a:solidFill>
                <a:latin typeface="微软雅黑" pitchFamily="34" charset="-122"/>
                <a:ea typeface="微软雅黑" pitchFamily="34" charset="-122"/>
              </a:rPr>
              <a:t>功率平衡点与转速同步点不一致</a:t>
            </a:r>
            <a:endParaRPr lang="en-US" altLang="zh-CN" dirty="0">
              <a:solidFill>
                <a:schemeClr val="tx1">
                  <a:lumMod val="75000"/>
                  <a:lumOff val="25000"/>
                </a:schemeClr>
              </a:solidFill>
              <a:latin typeface="微软雅黑" pitchFamily="34" charset="-122"/>
              <a:ea typeface="微软雅黑" pitchFamily="34" charset="-122"/>
            </a:endParaRPr>
          </a:p>
          <a:p>
            <a:pPr lvl="1">
              <a:lnSpc>
                <a:spcPct val="130000"/>
              </a:lnSpc>
            </a:pPr>
            <a:r>
              <a:rPr lang="zh-CN" altLang="en-US" dirty="0">
                <a:solidFill>
                  <a:schemeClr val="tx1">
                    <a:lumMod val="75000"/>
                    <a:lumOff val="25000"/>
                  </a:schemeClr>
                </a:solidFill>
                <a:latin typeface="微软雅黑" pitchFamily="34" charset="-122"/>
                <a:ea typeface="微软雅黑" pitchFamily="34" charset="-122"/>
              </a:rPr>
              <a:t>系统陷入震荡</a:t>
            </a:r>
            <a:endParaRPr lang="en-US" altLang="zh-CN" dirty="0">
              <a:solidFill>
                <a:schemeClr val="tx1">
                  <a:lumMod val="75000"/>
                  <a:lumOff val="25000"/>
                </a:schemeClr>
              </a:solidFill>
              <a:latin typeface="微软雅黑" pitchFamily="34" charset="-122"/>
              <a:ea typeface="微软雅黑" pitchFamily="34" charset="-122"/>
            </a:endParaRPr>
          </a:p>
        </p:txBody>
      </p:sp>
      <p:pic>
        <p:nvPicPr>
          <p:cNvPr id="1029" name="Picture 5" descr="https://timgsa.baidu.com/timg?image&amp;quality=80&amp;size=b10000_10000&amp;sec=1489244872&amp;di=5d1307b39e9a054e0cb04d6d777f70b2&amp;src=http://shiba.hpe.sh.cn/jiaoyanzu/wuli/images/research/shenlan/shenlan_3_pedel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9218" y="4024441"/>
            <a:ext cx="184785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724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dirty="0"/>
              <a:t>基于权值共享的深度卷积网络</a:t>
            </a:r>
            <a:r>
              <a:rPr lang="zh-CN" altLang="en-US" dirty="0"/>
              <a:t>的</a:t>
            </a:r>
            <a:r>
              <a:rPr lang="zh-CN" altLang="zh-CN" dirty="0"/>
              <a:t>电力系统暂态稳定预测</a:t>
            </a:r>
            <a:endParaRPr lang="en-US" altLang="zh-CN"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kumimoji="1" lang="en-US" altLang="zh-CN" dirty="0"/>
              <a:t>02</a:t>
            </a:r>
            <a:endParaRPr kumimoji="1" lang="zh-CN" altLang="en-US" dirty="0"/>
          </a:p>
        </p:txBody>
      </p:sp>
      <p:sp>
        <p:nvSpPr>
          <p:cNvPr id="4" name="文本占位符 3"/>
          <p:cNvSpPr>
            <a:spLocks noGrp="1"/>
          </p:cNvSpPr>
          <p:nvPr>
            <p:ph type="body" sz="quarter" idx="13"/>
          </p:nvPr>
        </p:nvSpPr>
        <p:spPr/>
        <p:txBody>
          <a:bodyPr/>
          <a:lstStyle/>
          <a:p>
            <a:r>
              <a:rPr kumimoji="1" lang="zh-CN" altLang="en-US" dirty="0"/>
              <a:t>研究现状 </a:t>
            </a:r>
          </a:p>
        </p:txBody>
      </p:sp>
      <p:pic>
        <p:nvPicPr>
          <p:cNvPr id="8" name="图片占位符 8"/>
          <p:cNvPicPr>
            <a:picLocks noGrp="1" noChangeAspect="1"/>
          </p:cNvPicPr>
          <p:nvPr>
            <p:ph type="pic" sz="quarter" idx="14"/>
          </p:nvPr>
        </p:nvPicPr>
        <p:blipFill>
          <a:blip r:embed="rId2"/>
          <a:srcRect l="15291" r="15291"/>
          <a:stretch>
            <a:fillRect/>
          </a:stretch>
        </p:blipFill>
        <p:spPr>
          <a:prstGeom prst="rect">
            <a:avLst/>
          </a:prstGeom>
        </p:spPr>
      </p:pic>
    </p:spTree>
    <p:extLst>
      <p:ext uri="{BB962C8B-B14F-4D97-AF65-F5344CB8AC3E}">
        <p14:creationId xmlns:p14="http://schemas.microsoft.com/office/powerpoint/2010/main" val="1069755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暂态稳定分析方法综述</a:t>
            </a:r>
          </a:p>
        </p:txBody>
      </p:sp>
      <p:sp>
        <p:nvSpPr>
          <p:cNvPr id="4" name="矩形 3"/>
          <p:cNvSpPr/>
          <p:nvPr/>
        </p:nvSpPr>
        <p:spPr>
          <a:xfrm>
            <a:off x="1094405" y="3419782"/>
            <a:ext cx="9715080" cy="701346"/>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利用系统能量及其转化等角度分析暂态稳定问题</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只能用于最简单的单机系统</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5" name="矩形 4"/>
          <p:cNvSpPr/>
          <p:nvPr/>
        </p:nvSpPr>
        <p:spPr>
          <a:xfrm>
            <a:off x="1103448" y="2834961"/>
            <a:ext cx="2977664" cy="504882"/>
          </a:xfrm>
          <a:prstGeom prst="rect">
            <a:avLst/>
          </a:prstGeom>
          <a:solidFill>
            <a:schemeClr val="accent1">
              <a:lumMod val="50000"/>
            </a:schemeClr>
          </a:solidFill>
        </p:spPr>
        <p:txBody>
          <a:bodyPr wrap="square" anchor="ctr">
            <a:spAutoFit/>
          </a:bodyPr>
          <a:lstStyle/>
          <a:p>
            <a:pPr>
              <a:lnSpc>
                <a:spcPct val="150000"/>
              </a:lnSpc>
            </a:pPr>
            <a:r>
              <a:rPr lang="zh-CN" altLang="en-US" sz="2000" b="1" dirty="0">
                <a:solidFill>
                  <a:schemeClr val="bg1"/>
                </a:solidFill>
                <a:cs typeface="微软雅黑"/>
              </a:rPr>
              <a:t>直接法</a:t>
            </a:r>
            <a:endParaRPr lang="en-US" altLang="zh-CN" sz="2000" b="1" dirty="0">
              <a:solidFill>
                <a:schemeClr val="bg1"/>
              </a:solidFill>
              <a:latin typeface="Calibri"/>
              <a:ea typeface="宋体"/>
            </a:endParaRPr>
          </a:p>
        </p:txBody>
      </p:sp>
      <p:sp>
        <p:nvSpPr>
          <p:cNvPr id="22" name="矩形 21"/>
          <p:cNvSpPr/>
          <p:nvPr/>
        </p:nvSpPr>
        <p:spPr>
          <a:xfrm>
            <a:off x="1103447" y="1565386"/>
            <a:ext cx="9715080" cy="1052596"/>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对整个系统进行数学建模。在其上建立描述各部分行为的微分方程组。求解以获得系统的稳定状态</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过度依赖系统模型和参数的准确性</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在研究是大规模电力系统时，维数较高、计算时间和空间复杂度大</a:t>
            </a:r>
          </a:p>
        </p:txBody>
      </p:sp>
      <p:sp>
        <p:nvSpPr>
          <p:cNvPr id="23" name="矩形 22"/>
          <p:cNvSpPr/>
          <p:nvPr/>
        </p:nvSpPr>
        <p:spPr>
          <a:xfrm>
            <a:off x="1103448" y="1013800"/>
            <a:ext cx="2977664" cy="499624"/>
          </a:xfrm>
          <a:prstGeom prst="rect">
            <a:avLst/>
          </a:prstGeom>
          <a:solidFill>
            <a:schemeClr val="accent1">
              <a:lumMod val="50000"/>
            </a:schemeClr>
          </a:solidFill>
        </p:spPr>
        <p:txBody>
          <a:bodyPr wrap="square" anchor="ctr">
            <a:spAutoFit/>
          </a:bodyPr>
          <a:lstStyle/>
          <a:p>
            <a:pPr>
              <a:lnSpc>
                <a:spcPct val="150000"/>
              </a:lnSpc>
            </a:pPr>
            <a:r>
              <a:rPr lang="zh-CN" altLang="en-US" sz="2000" b="1" dirty="0">
                <a:solidFill>
                  <a:schemeClr val="bg1"/>
                </a:solidFill>
                <a:cs typeface="微软雅黑"/>
              </a:rPr>
              <a:t>时域仿真法</a:t>
            </a:r>
          </a:p>
        </p:txBody>
      </p:sp>
      <p:grpSp>
        <p:nvGrpSpPr>
          <p:cNvPr id="37" name="组 2"/>
          <p:cNvGrpSpPr/>
          <p:nvPr/>
        </p:nvGrpSpPr>
        <p:grpSpPr>
          <a:xfrm>
            <a:off x="1103447" y="4201067"/>
            <a:ext cx="1098979" cy="2357049"/>
            <a:chOff x="1103446" y="3705599"/>
            <a:chExt cx="2180709" cy="2410287"/>
          </a:xfrm>
        </p:grpSpPr>
        <p:sp>
          <p:nvSpPr>
            <p:cNvPr id="38" name="矩形 37"/>
            <p:cNvSpPr/>
            <p:nvPr/>
          </p:nvSpPr>
          <p:spPr>
            <a:xfrm>
              <a:off x="1103446" y="3705599"/>
              <a:ext cx="2180709" cy="241028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9" name="TextBox 56"/>
            <p:cNvSpPr txBox="1"/>
            <p:nvPr/>
          </p:nvSpPr>
          <p:spPr>
            <a:xfrm>
              <a:off x="1246515" y="3821979"/>
              <a:ext cx="1894571" cy="964588"/>
            </a:xfrm>
            <a:prstGeom prst="rect">
              <a:avLst/>
            </a:prstGeom>
            <a:noFill/>
          </p:spPr>
          <p:txBody>
            <a:bodyPr wrap="square" rtlCol="0">
              <a:spAutoFit/>
            </a:bodyPr>
            <a:lstStyle/>
            <a:p>
              <a:pPr>
                <a:lnSpc>
                  <a:spcPct val="150000"/>
                </a:lnSpc>
              </a:pPr>
              <a:r>
                <a:rPr lang="zh-CN" altLang="en-US" sz="2800" b="1" dirty="0">
                  <a:solidFill>
                    <a:schemeClr val="bg1"/>
                  </a:solidFill>
                  <a:cs typeface="微软雅黑"/>
                </a:rPr>
                <a:t>人工智能方法</a:t>
              </a:r>
              <a:endParaRPr lang="en-US" altLang="zh-CN" sz="2800" b="1" dirty="0">
                <a:solidFill>
                  <a:schemeClr val="bg1"/>
                </a:solidFill>
                <a:cs typeface="微软雅黑"/>
              </a:endParaRPr>
            </a:p>
          </p:txBody>
        </p:sp>
      </p:grpSp>
      <p:grpSp>
        <p:nvGrpSpPr>
          <p:cNvPr id="41" name="组 3"/>
          <p:cNvGrpSpPr/>
          <p:nvPr/>
        </p:nvGrpSpPr>
        <p:grpSpPr>
          <a:xfrm>
            <a:off x="2274526" y="4201066"/>
            <a:ext cx="6377861" cy="2357049"/>
            <a:chOff x="3623019" y="3705599"/>
            <a:chExt cx="2180709" cy="2410287"/>
          </a:xfrm>
        </p:grpSpPr>
        <p:sp>
          <p:nvSpPr>
            <p:cNvPr id="42" name="矩形 41"/>
            <p:cNvSpPr/>
            <p:nvPr/>
          </p:nvSpPr>
          <p:spPr>
            <a:xfrm>
              <a:off x="3623019" y="3705599"/>
              <a:ext cx="2180709" cy="2410287"/>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44" name="矩形 43"/>
            <p:cNvSpPr/>
            <p:nvPr/>
          </p:nvSpPr>
          <p:spPr>
            <a:xfrm>
              <a:off x="3687514" y="3931572"/>
              <a:ext cx="2051756" cy="1970722"/>
            </a:xfrm>
            <a:prstGeom prst="rect">
              <a:avLst/>
            </a:prstGeom>
          </p:spPr>
          <p:txBody>
            <a:bodyPr wrap="square">
              <a:spAutoFit/>
            </a:bodyPr>
            <a:lstStyle/>
            <a:p>
              <a:pPr>
                <a:lnSpc>
                  <a:spcPct val="130000"/>
                </a:lnSpc>
              </a:pPr>
              <a:r>
                <a:rPr lang="zh-CN" altLang="en-US" sz="1600" dirty="0">
                  <a:solidFill>
                    <a:srgbClr val="1F4E79"/>
                  </a:solidFill>
                  <a:latin typeface="微软雅黑" pitchFamily="34" charset="-122"/>
                  <a:ea typeface="微软雅黑" pitchFamily="34" charset="-122"/>
                </a:rPr>
                <a:t>目标：</a:t>
              </a:r>
              <a:r>
                <a:rPr lang="zh-CN" altLang="en-US" sz="1600" dirty="0">
                  <a:solidFill>
                    <a:schemeClr val="tx1">
                      <a:lumMod val="75000"/>
                      <a:lumOff val="25000"/>
                    </a:schemeClr>
                  </a:solidFill>
                  <a:latin typeface="微软雅黑" pitchFamily="34" charset="-122"/>
                  <a:ea typeface="微软雅黑" pitchFamily="34" charset="-122"/>
                </a:rPr>
                <a:t>根据系统的历史运行情况预测未来的稳定性</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rgbClr val="1F4E79"/>
                  </a:solidFill>
                  <a:latin typeface="微软雅黑" pitchFamily="34" charset="-122"/>
                  <a:ea typeface="微软雅黑" pitchFamily="34" charset="-122"/>
                </a:rPr>
                <a:t>方法：</a:t>
              </a:r>
              <a:r>
                <a:rPr lang="zh-CN" altLang="en-US" sz="1600" dirty="0">
                  <a:solidFill>
                    <a:schemeClr val="tx1">
                      <a:lumMod val="75000"/>
                      <a:lumOff val="25000"/>
                    </a:schemeClr>
                  </a:solidFill>
                  <a:latin typeface="微软雅黑" pitchFamily="34" charset="-122"/>
                  <a:ea typeface="微软雅黑" pitchFamily="34" charset="-122"/>
                </a:rPr>
                <a:t>构建分类器模型，从离线数据中学习稳定运行规律</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采用的模型包括径向基神经网络、最小二乘支持向量机、核心向量机等</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rgbClr val="1F4E79"/>
                  </a:solidFill>
                  <a:latin typeface="微软雅黑" pitchFamily="34" charset="-122"/>
                  <a:ea typeface="微软雅黑" pitchFamily="34" charset="-122"/>
                </a:rPr>
                <a:t>存在问题：</a:t>
              </a:r>
              <a:r>
                <a:rPr lang="zh-CN" altLang="en-US" sz="1600" dirty="0">
                  <a:solidFill>
                    <a:schemeClr val="tx1">
                      <a:lumMod val="75000"/>
                      <a:lumOff val="25000"/>
                    </a:schemeClr>
                  </a:solidFill>
                  <a:latin typeface="微软雅黑" pitchFamily="34" charset="-122"/>
                  <a:ea typeface="微软雅黑" pitchFamily="34" charset="-122"/>
                </a:rPr>
                <a:t>基于电力系统理论的先验知识构建分类器特征困难，暂时缺乏合适机制处理</a:t>
              </a:r>
              <a:r>
                <a:rPr lang="en-US" altLang="zh-CN" sz="1600" dirty="0">
                  <a:solidFill>
                    <a:schemeClr val="tx1">
                      <a:lumMod val="75000"/>
                      <a:lumOff val="25000"/>
                    </a:schemeClr>
                  </a:solidFill>
                  <a:latin typeface="微软雅黑" pitchFamily="34" charset="-122"/>
                  <a:ea typeface="微软雅黑" pitchFamily="34" charset="-122"/>
                </a:rPr>
                <a:t>PMU</a:t>
              </a:r>
              <a:r>
                <a:rPr lang="zh-CN" altLang="en-US" sz="1600" dirty="0">
                  <a:solidFill>
                    <a:schemeClr val="tx1">
                      <a:lumMod val="75000"/>
                      <a:lumOff val="25000"/>
                    </a:schemeClr>
                  </a:solidFill>
                  <a:latin typeface="微软雅黑" pitchFamily="34" charset="-122"/>
                  <a:ea typeface="微软雅黑" pitchFamily="34" charset="-122"/>
                </a:rPr>
                <a:t>数据中蕴含的时空特征与因果关系</a:t>
              </a:r>
            </a:p>
          </p:txBody>
        </p:sp>
      </p:grpSp>
    </p:spTree>
    <p:extLst>
      <p:ext uri="{BB962C8B-B14F-4D97-AF65-F5344CB8AC3E}">
        <p14:creationId xmlns:p14="http://schemas.microsoft.com/office/powerpoint/2010/main" val="35179329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分散表示假说</a:t>
            </a:r>
          </a:p>
        </p:txBody>
      </p:sp>
      <p:sp>
        <p:nvSpPr>
          <p:cNvPr id="3" name="文本框 2"/>
          <p:cNvSpPr txBox="1"/>
          <p:nvPr/>
        </p:nvSpPr>
        <p:spPr>
          <a:xfrm>
            <a:off x="353961" y="717830"/>
            <a:ext cx="11512919" cy="646331"/>
          </a:xfrm>
          <a:prstGeom prst="rect">
            <a:avLst/>
          </a:prstGeom>
          <a:noFill/>
        </p:spPr>
        <p:txBody>
          <a:bodyPr wrap="square" rtlCol="0">
            <a:spAutoFit/>
          </a:bodyPr>
          <a:lstStyle/>
          <a:p>
            <a:r>
              <a:rPr lang="zh-CN" altLang="en-US" dirty="0">
                <a:solidFill>
                  <a:schemeClr val="tx1">
                    <a:lumMod val="75000"/>
                    <a:lumOff val="25000"/>
                  </a:schemeClr>
                </a:solidFill>
              </a:rPr>
              <a:t>分散表示假定观测值是由不同因子相互作用生成，进一步地，可以假定这一相互作用的过程可分为多个层次，代表对观测值的多层抽象。不同的层数和层的规模可用于不同程度的抽象</a:t>
            </a:r>
          </a:p>
        </p:txBody>
      </p:sp>
      <p:pic>
        <p:nvPicPr>
          <p:cNvPr id="4" name="图片 3"/>
          <p:cNvPicPr>
            <a:picLocks noChangeAspect="1"/>
          </p:cNvPicPr>
          <p:nvPr/>
        </p:nvPicPr>
        <p:blipFill>
          <a:blip r:embed="rId3"/>
          <a:stretch>
            <a:fillRect/>
          </a:stretch>
        </p:blipFill>
        <p:spPr>
          <a:xfrm>
            <a:off x="392982" y="1417065"/>
            <a:ext cx="2895600" cy="3619500"/>
          </a:xfrm>
          <a:prstGeom prst="rect">
            <a:avLst/>
          </a:prstGeom>
        </p:spPr>
      </p:pic>
      <p:pic>
        <p:nvPicPr>
          <p:cNvPr id="5" name="图片 4"/>
          <p:cNvPicPr>
            <a:picLocks noChangeAspect="1"/>
          </p:cNvPicPr>
          <p:nvPr/>
        </p:nvPicPr>
        <p:blipFill>
          <a:blip r:embed="rId4"/>
          <a:stretch>
            <a:fillRect/>
          </a:stretch>
        </p:blipFill>
        <p:spPr>
          <a:xfrm>
            <a:off x="4623529" y="1417065"/>
            <a:ext cx="3048000" cy="3638550"/>
          </a:xfrm>
          <a:prstGeom prst="rect">
            <a:avLst/>
          </a:prstGeom>
        </p:spPr>
      </p:pic>
      <p:pic>
        <p:nvPicPr>
          <p:cNvPr id="6" name="图片 5"/>
          <p:cNvPicPr>
            <a:picLocks noChangeAspect="1"/>
          </p:cNvPicPr>
          <p:nvPr/>
        </p:nvPicPr>
        <p:blipFill>
          <a:blip r:embed="rId5"/>
          <a:stretch>
            <a:fillRect/>
          </a:stretch>
        </p:blipFill>
        <p:spPr>
          <a:xfrm>
            <a:off x="392982" y="5104775"/>
            <a:ext cx="5191125" cy="1038225"/>
          </a:xfrm>
          <a:prstGeom prst="rect">
            <a:avLst/>
          </a:prstGeom>
        </p:spPr>
      </p:pic>
      <p:sp>
        <p:nvSpPr>
          <p:cNvPr id="7" name="文本框 6"/>
          <p:cNvSpPr txBox="1"/>
          <p:nvPr/>
        </p:nvSpPr>
        <p:spPr>
          <a:xfrm>
            <a:off x="9006476" y="1854764"/>
            <a:ext cx="2492990" cy="1726627"/>
          </a:xfrm>
          <a:prstGeom prst="rect">
            <a:avLst/>
          </a:prstGeom>
          <a:noFill/>
        </p:spPr>
        <p:txBody>
          <a:bodyPr wrap="none" rtlCol="0">
            <a:spAutoFit/>
          </a:bodyPr>
          <a:lstStyle/>
          <a:p>
            <a:r>
              <a:rPr lang="zh-CN" altLang="en-US" sz="3600" dirty="0">
                <a:solidFill>
                  <a:srgbClr val="1F4E79"/>
                </a:solidFill>
              </a:rPr>
              <a:t>如何实现？</a:t>
            </a:r>
          </a:p>
          <a:p>
            <a:pPr>
              <a:lnSpc>
                <a:spcPct val="130000"/>
              </a:lnSpc>
            </a:pPr>
            <a:r>
              <a:rPr lang="zh-CN" altLang="en-US" dirty="0">
                <a:solidFill>
                  <a:schemeClr val="tx1">
                    <a:lumMod val="75000"/>
                    <a:lumOff val="25000"/>
                  </a:schemeClr>
                </a:solidFill>
              </a:rPr>
              <a:t>对影响因子的编码</a:t>
            </a:r>
            <a:endParaRPr lang="en-US" altLang="zh-CN" dirty="0">
              <a:solidFill>
                <a:schemeClr val="tx1">
                  <a:lumMod val="75000"/>
                  <a:lumOff val="25000"/>
                </a:schemeClr>
              </a:solidFill>
            </a:endParaRPr>
          </a:p>
          <a:p>
            <a:pPr>
              <a:lnSpc>
                <a:spcPct val="130000"/>
              </a:lnSpc>
            </a:pPr>
            <a:r>
              <a:rPr lang="zh-CN" altLang="en-US" dirty="0">
                <a:solidFill>
                  <a:schemeClr val="tx1">
                    <a:lumMod val="75000"/>
                    <a:lumOff val="25000"/>
                  </a:schemeClr>
                </a:solidFill>
              </a:rPr>
              <a:t>编码间的逻辑组合</a:t>
            </a:r>
            <a:endParaRPr lang="en-US" altLang="zh-CN" dirty="0">
              <a:solidFill>
                <a:schemeClr val="tx1">
                  <a:lumMod val="75000"/>
                  <a:lumOff val="25000"/>
                </a:schemeClr>
              </a:solidFill>
            </a:endParaRPr>
          </a:p>
          <a:p>
            <a:pPr>
              <a:lnSpc>
                <a:spcPct val="130000"/>
              </a:lnSpc>
            </a:pPr>
            <a:r>
              <a:rPr lang="zh-CN" altLang="en-US" dirty="0">
                <a:solidFill>
                  <a:schemeClr val="tx1">
                    <a:lumMod val="75000"/>
                    <a:lumOff val="25000"/>
                  </a:schemeClr>
                </a:solidFill>
              </a:rPr>
              <a:t>编码的层次化表示</a:t>
            </a:r>
            <a:endParaRPr lang="en-US" altLang="zh-CN" dirty="0">
              <a:solidFill>
                <a:schemeClr val="tx1">
                  <a:lumMod val="75000"/>
                  <a:lumOff val="25000"/>
                </a:schemeClr>
              </a:solidFill>
            </a:endParaRPr>
          </a:p>
        </p:txBody>
      </p:sp>
      <p:sp>
        <p:nvSpPr>
          <p:cNvPr id="8" name="文本框 7"/>
          <p:cNvSpPr txBox="1"/>
          <p:nvPr/>
        </p:nvSpPr>
        <p:spPr>
          <a:xfrm>
            <a:off x="9006476" y="4458444"/>
            <a:ext cx="2031325" cy="646331"/>
          </a:xfrm>
          <a:prstGeom prst="rect">
            <a:avLst/>
          </a:prstGeom>
          <a:noFill/>
        </p:spPr>
        <p:txBody>
          <a:bodyPr wrap="none" rtlCol="0">
            <a:spAutoFit/>
          </a:bodyPr>
          <a:lstStyle/>
          <a:p>
            <a:r>
              <a:rPr lang="zh-CN" altLang="en-US" sz="3600" dirty="0">
                <a:solidFill>
                  <a:srgbClr val="1F4E79"/>
                </a:solidFill>
              </a:rPr>
              <a:t>深度学习</a:t>
            </a:r>
          </a:p>
        </p:txBody>
      </p:sp>
      <p:sp>
        <p:nvSpPr>
          <p:cNvPr id="9" name="箭头: 下 8"/>
          <p:cNvSpPr/>
          <p:nvPr/>
        </p:nvSpPr>
        <p:spPr>
          <a:xfrm>
            <a:off x="9635816" y="3667180"/>
            <a:ext cx="772644" cy="705474"/>
          </a:xfrm>
          <a:prstGeom prst="downArrow">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4207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基于人工神经网络的深度学习</a:t>
            </a:r>
          </a:p>
        </p:txBody>
      </p:sp>
      <p:pic>
        <p:nvPicPr>
          <p:cNvPr id="3" name="图片 2"/>
          <p:cNvPicPr>
            <a:picLocks noChangeAspect="1"/>
          </p:cNvPicPr>
          <p:nvPr/>
        </p:nvPicPr>
        <p:blipFill>
          <a:blip r:embed="rId3"/>
          <a:stretch>
            <a:fillRect/>
          </a:stretch>
        </p:blipFill>
        <p:spPr>
          <a:xfrm>
            <a:off x="6221076" y="1299940"/>
            <a:ext cx="2411393" cy="1756718"/>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1493134" y="3927073"/>
                <a:ext cx="3549561" cy="764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𝑊𝑎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0"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493134" y="3927073"/>
                <a:ext cx="3549561" cy="764568"/>
              </a:xfrm>
              <a:prstGeom prst="rect">
                <a:avLst/>
              </a:prstGeom>
              <a:blipFill>
                <a:blip r:embed="rId4"/>
                <a:stretch>
                  <a:fillRect/>
                </a:stretch>
              </a:blipFill>
            </p:spPr>
            <p:txBody>
              <a:bodyPr/>
              <a:lstStyle/>
              <a:p>
                <a:r>
                  <a:rPr lang="zh-CN" altLang="en-US">
                    <a:noFill/>
                  </a:rPr>
                  <a:t> </a:t>
                </a:r>
              </a:p>
            </p:txBody>
          </p:sp>
        </mc:Fallback>
      </mc:AlternateContent>
      <p:pic>
        <p:nvPicPr>
          <p:cNvPr id="5" name="Picture 4" descr="http://hahack.com/images/ann1/gb1bJ.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688" y="761420"/>
            <a:ext cx="4938451" cy="265562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018572" y="4884516"/>
            <a:ext cx="5032147" cy="1354217"/>
          </a:xfrm>
          <a:prstGeom prst="rect">
            <a:avLst/>
          </a:prstGeom>
          <a:noFill/>
        </p:spPr>
        <p:txBody>
          <a:bodyPr wrap="square" rtlCol="0">
            <a:spAutoFit/>
          </a:bodyPr>
          <a:lstStyle/>
          <a:p>
            <a:r>
              <a:rPr lang="zh-CN" altLang="en-US" sz="2800" dirty="0">
                <a:solidFill>
                  <a:srgbClr val="1F4E79"/>
                </a:solidFill>
              </a:rPr>
              <a:t>特性</a:t>
            </a:r>
            <a:endParaRPr lang="en-US" altLang="zh-CN" sz="2800" dirty="0">
              <a:solidFill>
                <a:srgbClr val="1F4E79"/>
              </a:solidFill>
            </a:endParaRPr>
          </a:p>
          <a:p>
            <a:r>
              <a:rPr lang="zh-CN" altLang="en-US" dirty="0">
                <a:solidFill>
                  <a:schemeClr val="bg2">
                    <a:lumMod val="25000"/>
                  </a:schemeClr>
                </a:solidFill>
              </a:rPr>
              <a:t>多输入单输出的信息处理单元</a:t>
            </a:r>
          </a:p>
          <a:p>
            <a:r>
              <a:rPr lang="zh-CN" altLang="en-US" dirty="0">
                <a:solidFill>
                  <a:schemeClr val="bg2">
                    <a:lumMod val="25000"/>
                  </a:schemeClr>
                </a:solidFill>
              </a:rPr>
              <a:t>神经元输入分兴奋性输入和抑制性输入两种类型</a:t>
            </a:r>
            <a:endParaRPr lang="en-US" altLang="zh-CN" dirty="0">
              <a:solidFill>
                <a:schemeClr val="bg2">
                  <a:lumMod val="25000"/>
                </a:schemeClr>
              </a:solidFill>
            </a:endParaRPr>
          </a:p>
          <a:p>
            <a:r>
              <a:rPr lang="zh-CN" altLang="en-US" dirty="0">
                <a:solidFill>
                  <a:schemeClr val="bg2">
                    <a:lumMod val="25000"/>
                  </a:schemeClr>
                </a:solidFill>
              </a:rPr>
              <a:t>多个神经元构成神经网络</a:t>
            </a:r>
          </a:p>
        </p:txBody>
      </p:sp>
      <p:pic>
        <p:nvPicPr>
          <p:cNvPr id="7" name="Picture 8" descr="http://deeplearning.stanford.edu/wiki/images/thumb/9/99/Network331.png/400px-Network33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2750" y="1299939"/>
            <a:ext cx="2491799" cy="17567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ep learning”的图片搜索结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1199" y="3143828"/>
            <a:ext cx="498335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1874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模板页面">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1618</Words>
  <Application>Microsoft Office PowerPoint</Application>
  <PresentationFormat>宽屏</PresentationFormat>
  <Paragraphs>204</Paragraphs>
  <Slides>24</Slides>
  <Notes>11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24</vt:i4>
      </vt:variant>
    </vt:vector>
  </HeadingPairs>
  <TitlesOfParts>
    <vt:vector size="35" baseType="lpstr">
      <vt:lpstr>等线</vt:lpstr>
      <vt:lpstr>宋体</vt:lpstr>
      <vt:lpstr>微软雅黑</vt:lpstr>
      <vt:lpstr>Arial</vt:lpstr>
      <vt:lpstr>Calibri</vt:lpstr>
      <vt:lpstr>Cambria Math</vt:lpstr>
      <vt:lpstr>Century Gothic</vt:lpstr>
      <vt:lpstr>Segoe UI Light</vt:lpstr>
      <vt:lpstr>Times New Roman</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2017-10-02T13:15:56Z</dcterms:created>
  <dcterms:modified xsi:type="dcterms:W3CDTF">2017-10-02T13:16:16Z</dcterms:modified>
  <cp:category/>
</cp:coreProperties>
</file>